
<file path=[Content_Types].xml><?xml version="1.0" encoding="utf-8"?>
<Types xmlns="http://schemas.openxmlformats.org/package/2006/content-types">
  <Override PartName="/_rels/.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9.png" ContentType="image/png"/>
  <Override PartName="/ppt/media/image18.png" ContentType="image/png"/>
  <Override PartName="/ppt/media/image17.wmf" ContentType="image/x-wmf"/>
  <Override PartName="/ppt/media/image16.wmf" ContentType="image/x-wmf"/>
  <Override PartName="/ppt/media/image15.wmf" ContentType="image/x-wmf"/>
  <Override PartName="/ppt/media/image14.png" ContentType="image/png"/>
  <Override PartName="/ppt/media/image13.tif" ContentType="image/tiff"/>
  <Override PartName="/ppt/media/image12.tif" ContentType="image/tiff"/>
  <Override PartName="/ppt/media/image11.png" ContentType="image/png"/>
  <Override PartName="/ppt/media/image4.png" ContentType="image/png"/>
  <Override PartName="/ppt/media/image3.png" ContentType="image/png"/>
  <Override PartName="/ppt/media/image2.png" ContentType="image/png"/>
  <Override PartName="/ppt/media/image20.jpeg" ContentType="image/jpe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b="0" lang="ru-RU" sz="2000" spc="-1" strike="noStrike">
                <a:solidFill>
                  <a:srgbClr val="000000"/>
                </a:solidFill>
                <a:uFill>
                  <a:solidFill>
                    <a:srgbClr val="ffffff"/>
                  </a:solidFill>
                </a:uFill>
                <a:latin typeface="Arial"/>
              </a:rPr>
              <a:t>Для правки формата примечаний щёлкните мышью</a:t>
            </a:r>
            <a:endParaRPr b="0" lang="ru-RU" sz="2000" spc="-1" strike="noStrike">
              <a:solidFill>
                <a:srgbClr val="000000"/>
              </a:solidFill>
              <a:uFill>
                <a:solidFill>
                  <a:srgbClr val="ffffff"/>
                </a:solidFill>
              </a:uFill>
              <a:latin typeface="Arial"/>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b="0" lang="ru-RU" sz="1400" spc="-1" strike="noStrike">
                <a:solidFill>
                  <a:srgbClr val="000000"/>
                </a:solidFill>
                <a:uFill>
                  <a:solidFill>
                    <a:srgbClr val="ffffff"/>
                  </a:solidFill>
                </a:uFill>
                <a:latin typeface="Times New Roman"/>
              </a:rPr>
              <a:t>&lt;заголовок&gt;</a:t>
            </a:r>
            <a:endParaRPr b="0" lang="ru-RU" sz="1400" spc="-1" strike="noStrike">
              <a:solidFill>
                <a:srgbClr val="000000"/>
              </a:solidFill>
              <a:uFill>
                <a:solidFill>
                  <a:srgbClr val="ffffff"/>
                </a:solidFill>
              </a:uFill>
              <a:latin typeface="Times New Roman"/>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b="0" lang="ru-RU" sz="1400" spc="-1" strike="noStrike">
                <a:solidFill>
                  <a:srgbClr val="000000"/>
                </a:solidFill>
                <a:uFill>
                  <a:solidFill>
                    <a:srgbClr val="ffffff"/>
                  </a:solidFill>
                </a:uFill>
                <a:latin typeface="Times New Roman"/>
              </a:rPr>
              <a:t>&lt;дата/время&gt;</a:t>
            </a:r>
            <a:endParaRPr b="0" lang="ru-RU" sz="1400" spc="-1" strike="noStrike">
              <a:solidFill>
                <a:srgbClr val="000000"/>
              </a:solidFill>
              <a:uFill>
                <a:solidFill>
                  <a:srgbClr val="ffffff"/>
                </a:solidFill>
              </a:uFill>
              <a:latin typeface="Times New Roman"/>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b="0" lang="ru-RU" sz="1400" spc="-1" strike="noStrike">
                <a:solidFill>
                  <a:srgbClr val="000000"/>
                </a:solidFill>
                <a:uFill>
                  <a:solidFill>
                    <a:srgbClr val="ffffff"/>
                  </a:solidFill>
                </a:uFill>
                <a:latin typeface="Times New Roman"/>
              </a:rPr>
              <a:t>&lt;нижний колонтитул&gt;</a:t>
            </a:r>
            <a:endParaRPr b="0" lang="ru-RU" sz="1400" spc="-1" strike="noStrike">
              <a:solidFill>
                <a:srgbClr val="000000"/>
              </a:solidFill>
              <a:uFill>
                <a:solidFill>
                  <a:srgbClr val="ffffff"/>
                </a:solidFill>
              </a:uFill>
              <a:latin typeface="Times New Roman"/>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4BAE7E32-2A76-4CA3-B199-F38FDBE21903}" type="slidenum">
              <a:rPr b="0" lang="ru-RU" sz="1400" spc="-1" strike="noStrike">
                <a:solidFill>
                  <a:srgbClr val="000000"/>
                </a:solidFill>
                <a:uFill>
                  <a:solidFill>
                    <a:srgbClr val="ffffff"/>
                  </a:solidFill>
                </a:uFill>
                <a:latin typeface="Times New Roman"/>
              </a:rPr>
              <a:t>&lt;номер&gt;</a:t>
            </a:fld>
            <a:endParaRPr b="0" lang="ru-R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ru-RU" sz="1200" spc="-1" strike="noStrike">
                <a:solidFill>
                  <a:srgbClr val="000000"/>
                </a:solidFill>
                <a:uFill>
                  <a:solidFill>
                    <a:srgbClr val="ffffff"/>
                  </a:solidFill>
                </a:uFill>
                <a:latin typeface="+mn-lt"/>
                <a:ea typeface="+mn-ea"/>
              </a:rPr>
              <a:t>Несколько лет назад государство обязывало предпринимателя обменивать на рубли до 75% заработанной валюты. Сегодня этого делать не нужно, в законодательстве оставили формулировку про обязательную продажу, но ее доля составляет 0%. Таким образом, все заработанные деньги можно оставлять на валютном счете, не конвертируя их в рубли.</a:t>
            </a:r>
            <a:endParaRPr b="0" lang="ru-RU" sz="1200" spc="-1" strike="noStrike">
              <a:solidFill>
                <a:srgbClr val="000000"/>
              </a:solidFill>
              <a:uFill>
                <a:solidFill>
                  <a:srgbClr val="ffffff"/>
                </a:solidFill>
              </a:uFill>
              <a:latin typeface="Arial"/>
            </a:endParaRPr>
          </a:p>
          <a:p>
            <a:pPr marL="216000" indent="-216000">
              <a:lnSpc>
                <a:spcPct val="100000"/>
              </a:lnSpc>
            </a:pPr>
            <a:br/>
            <a:endParaRPr b="0" lang="ru-RU" sz="1200" spc="-1" strike="noStrike">
              <a:solidFill>
                <a:srgbClr val="000000"/>
              </a:solidFill>
              <a:uFill>
                <a:solidFill>
                  <a:srgbClr val="ffffff"/>
                </a:solidFill>
              </a:uFill>
              <a:latin typeface="Arial"/>
            </a:endParaRPr>
          </a:p>
        </p:txBody>
      </p:sp>
      <p:sp>
        <p:nvSpPr>
          <p:cNvPr id="165" name="TextShape 2"/>
          <p:cNvSpPr txBox="1"/>
          <p:nvPr/>
        </p:nvSpPr>
        <p:spPr>
          <a:xfrm>
            <a:off x="3884760" y="8685360"/>
            <a:ext cx="2971440" cy="458280"/>
          </a:xfrm>
          <a:prstGeom prst="rect">
            <a:avLst/>
          </a:prstGeom>
          <a:noFill/>
          <a:ln>
            <a:noFill/>
          </a:ln>
        </p:spPr>
        <p:txBody>
          <a:bodyPr anchor="b"/>
          <a:p>
            <a:pPr algn="r">
              <a:lnSpc>
                <a:spcPct val="100000"/>
              </a:lnSpc>
            </a:pPr>
            <a:fld id="{6ACEFB5C-72E3-4CFF-85A1-2A5AE230267A}"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ru-RU" sz="1200" spc="-1" strike="noStrike">
                <a:solidFill>
                  <a:srgbClr val="000000"/>
                </a:solidFill>
                <a:uFill>
                  <a:solidFill>
                    <a:srgbClr val="ffffff"/>
                  </a:solidFill>
                </a:uFill>
                <a:latin typeface="+mn-lt"/>
                <a:ea typeface="+mn-ea"/>
              </a:rPr>
              <a:t>Если вы хотите воспользоваться деньгами, вы можете обменять полученную валюту на рубли. Делаете вы это по банковскому курсу и у каждого банка он свой. Банк покупает валюту на рынке, а вам продает ее дороже. Эта разница называется спредом и в некоторых банках он составляет до 2х рублей.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Во-первых, это зависит от дня недели.  В выходные и праздники все банки предлагают обмен валюты по наименее выгодному курсу, так как на валютном рынке ничего не происходит. Так банки закрывают риск того, что на следующий рабочий день курс евро вырастет на 3 рубля.</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Во-вторых, курс покупки-продажи валюты зависит от времени суток. В часы работы московской биржи с 10:15 до 18:45 по столичному времени курс наиболее выгодный. Когда биржа закрываются, банки снова страхуются, продавая валюту дороже. </a:t>
            </a:r>
            <a:endParaRPr b="0" lang="ru-RU" sz="1200" spc="-1" strike="noStrike">
              <a:solidFill>
                <a:srgbClr val="000000"/>
              </a:solidFill>
              <a:uFill>
                <a:solidFill>
                  <a:srgbClr val="ffffff"/>
                </a:solidFill>
              </a:uFill>
              <a:latin typeface="Arial"/>
            </a:endParaRPr>
          </a:p>
        </p:txBody>
      </p:sp>
      <p:sp>
        <p:nvSpPr>
          <p:cNvPr id="167" name="TextShape 2"/>
          <p:cNvSpPr txBox="1"/>
          <p:nvPr/>
        </p:nvSpPr>
        <p:spPr>
          <a:xfrm>
            <a:off x="3884760" y="8685360"/>
            <a:ext cx="2971440" cy="458280"/>
          </a:xfrm>
          <a:prstGeom prst="rect">
            <a:avLst/>
          </a:prstGeom>
          <a:noFill/>
          <a:ln>
            <a:noFill/>
          </a:ln>
        </p:spPr>
        <p:txBody>
          <a:bodyPr anchor="b"/>
          <a:p>
            <a:pPr algn="r">
              <a:lnSpc>
                <a:spcPct val="100000"/>
              </a:lnSpc>
            </a:pPr>
            <a:fld id="{5DA4C787-CC0C-47E6-B352-40723748EE27}"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ru-RU" sz="1200" spc="-1" strike="noStrike">
                <a:solidFill>
                  <a:srgbClr val="000000"/>
                </a:solidFill>
                <a:uFill>
                  <a:solidFill>
                    <a:srgbClr val="ffffff"/>
                  </a:solidFill>
                </a:uFill>
                <a:latin typeface="+mn-lt"/>
                <a:ea typeface="+mn-ea"/>
              </a:rPr>
              <a:t>Честно-заработанные деньги можно также перевести на свой валютный счет физлица. Это позволит избежать конвертации. С этого счета вы можете оплачивать покупки в интернете, заграницей или снять наличные в РФ.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Только важно понимать, что Если валютный счет ИП открыт в одном банке, а счет физлица в другом, за такой перевод придется заплатить.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Поэтому самый оптимальный способ сэкономить - иметь счет ИП и счет физлица в одном банке. Тогда деньги пойдут внутри одного банка и вам не придется платить комиссию за перевод.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Если у вас юрлицо, вы не сможете совершать перевод  на счет физлица, так как на территории РФ расчеты в валюте между резидентами запрещены. </a:t>
            </a:r>
            <a:endParaRPr b="0" lang="ru-RU" sz="1200" spc="-1" strike="noStrike">
              <a:solidFill>
                <a:srgbClr val="000000"/>
              </a:solidFill>
              <a:uFill>
                <a:solidFill>
                  <a:srgbClr val="ffffff"/>
                </a:solidFill>
              </a:uFill>
              <a:latin typeface="Arial"/>
            </a:endParaRPr>
          </a:p>
        </p:txBody>
      </p:sp>
      <p:sp>
        <p:nvSpPr>
          <p:cNvPr id="169" name="TextShape 2"/>
          <p:cNvSpPr txBox="1"/>
          <p:nvPr/>
        </p:nvSpPr>
        <p:spPr>
          <a:xfrm>
            <a:off x="3884760" y="8685360"/>
            <a:ext cx="2971440" cy="458280"/>
          </a:xfrm>
          <a:prstGeom prst="rect">
            <a:avLst/>
          </a:prstGeom>
          <a:noFill/>
          <a:ln>
            <a:noFill/>
          </a:ln>
        </p:spPr>
        <p:txBody>
          <a:bodyPr anchor="b"/>
          <a:p>
            <a:pPr algn="r">
              <a:lnSpc>
                <a:spcPct val="100000"/>
              </a:lnSpc>
            </a:pPr>
            <a:fld id="{2CAFAF16-5754-453D-AFC3-E9CED32348DE}"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ru-RU" sz="1200" spc="-1" strike="noStrike">
                <a:solidFill>
                  <a:srgbClr val="000000"/>
                </a:solidFill>
                <a:uFill>
                  <a:solidFill>
                    <a:srgbClr val="ffffff"/>
                  </a:solidFill>
                </a:uFill>
                <a:latin typeface="+mn-lt"/>
                <a:ea typeface="+mn-ea"/>
              </a:rPr>
              <a:t>часть ежедневных расходов можно совершать, используя корпоративную карту. Такая карта привязана к рублевому счету предпринимателя или организации. По ней вы можете купить новый ноутбук вашему сотруднику, оплатить аренду коворкинга или взять ее с собой в командировку.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Некоторые банки выпускают корпоративные карты, привязанные к валютному счету. такими картами удобно пользоваться заграницей, платить за гостиницы, обеды, снимать наличку если нужно. </a:t>
            </a:r>
            <a:endParaRPr b="0" lang="ru-RU" sz="1200" spc="-1" strike="noStrike">
              <a:solidFill>
                <a:srgbClr val="000000"/>
              </a:solidFill>
              <a:uFill>
                <a:solidFill>
                  <a:srgbClr val="ffffff"/>
                </a:solidFill>
              </a:uFill>
              <a:latin typeface="Arial"/>
            </a:endParaRPr>
          </a:p>
        </p:txBody>
      </p:sp>
      <p:sp>
        <p:nvSpPr>
          <p:cNvPr id="171" name="TextShape 2"/>
          <p:cNvSpPr txBox="1"/>
          <p:nvPr/>
        </p:nvSpPr>
        <p:spPr>
          <a:xfrm>
            <a:off x="3884760" y="8685360"/>
            <a:ext cx="2971440" cy="458280"/>
          </a:xfrm>
          <a:prstGeom prst="rect">
            <a:avLst/>
          </a:prstGeom>
          <a:noFill/>
          <a:ln>
            <a:noFill/>
          </a:ln>
        </p:spPr>
        <p:txBody>
          <a:bodyPr anchor="b"/>
          <a:p>
            <a:pPr algn="r">
              <a:lnSpc>
                <a:spcPct val="100000"/>
              </a:lnSpc>
            </a:pPr>
            <a:fld id="{4CAA0249-C11B-4F8A-82AE-084C9AF5F430}"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ru-RU" sz="1200" spc="-1" strike="noStrike">
                <a:solidFill>
                  <a:srgbClr val="000000"/>
                </a:solidFill>
                <a:uFill>
                  <a:solidFill>
                    <a:srgbClr val="ffffff"/>
                  </a:solidFill>
                </a:uFill>
                <a:latin typeface="+mn-lt"/>
                <a:ea typeface="+mn-ea"/>
              </a:rPr>
              <a:t>Единственный способ для ИП обналичить заработанную валюту — перевести её на счёт физического лица, а потом получить наличные в кассе. Некоторые банки разрешают снимать деньги с валютного счёта через банкомат. Комиссия зависит от суммы.</a:t>
            </a:r>
            <a:endParaRPr b="0" lang="ru-RU" sz="1200" spc="-1" strike="noStrike">
              <a:solidFill>
                <a:srgbClr val="000000"/>
              </a:solidFill>
              <a:uFill>
                <a:solidFill>
                  <a:srgbClr val="ffffff"/>
                </a:solidFill>
              </a:uFill>
              <a:latin typeface="Arial"/>
            </a:endParaRPr>
          </a:p>
        </p:txBody>
      </p:sp>
      <p:sp>
        <p:nvSpPr>
          <p:cNvPr id="173" name="TextShape 2"/>
          <p:cNvSpPr txBox="1"/>
          <p:nvPr/>
        </p:nvSpPr>
        <p:spPr>
          <a:xfrm>
            <a:off x="3884760" y="8685360"/>
            <a:ext cx="2971440" cy="458280"/>
          </a:xfrm>
          <a:prstGeom prst="rect">
            <a:avLst/>
          </a:prstGeom>
          <a:noFill/>
          <a:ln>
            <a:noFill/>
          </a:ln>
        </p:spPr>
        <p:txBody>
          <a:bodyPr anchor="b"/>
          <a:p>
            <a:pPr algn="r">
              <a:lnSpc>
                <a:spcPct val="100000"/>
              </a:lnSpc>
            </a:pPr>
            <a:fld id="{3E74D65D-E466-4050-B047-9B433078B31E}"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685800" y="4400640"/>
            <a:ext cx="5486040" cy="3600000"/>
          </a:xfrm>
          <a:prstGeom prst="rect">
            <a:avLst/>
          </a:prstGeom>
        </p:spPr>
        <p:txBody>
          <a:bodyPr/>
          <a:p>
            <a:r>
              <a:rPr b="0" lang="ru-RU" sz="2000" spc="-1" strike="noStrike">
                <a:solidFill>
                  <a:srgbClr val="000000"/>
                </a:solidFill>
                <a:uFill>
                  <a:solidFill>
                    <a:srgbClr val="ffffff"/>
                  </a:solidFill>
                </a:uFill>
                <a:latin typeface="Arial"/>
              </a:rPr>
              <a:t>Когда вы получаете деньги в валюте от иностранных компаний, государству важно убедиться, что вы не занимаетесь нелегальной деятельностью и не спонсируете терроризм. Все ваши поступления от иностранных заказчиков попадают на проверку в валютный контроль.  Нужен валютный контроль для того, чтобы регулировать отток денег из страны и обеспечивать экономическую стабильность. Банк, в котором у вас открыт счет в валюте, является агентом валютного контроля. Его задача – проверить, что вы не отмываете деньги, не продаете запрещенные товары и не спонсируете террористов.</a:t>
            </a:r>
            <a:endParaRPr b="0" lang="ru-RU" sz="2000" spc="-1" strike="noStrike">
              <a:solidFill>
                <a:srgbClr val="000000"/>
              </a:solidFill>
              <a:uFill>
                <a:solidFill>
                  <a:srgbClr val="ffffff"/>
                </a:solidFill>
              </a:uFill>
              <a:latin typeface="Arial"/>
            </a:endParaRPr>
          </a:p>
        </p:txBody>
      </p:sp>
      <p:sp>
        <p:nvSpPr>
          <p:cNvPr id="161" name="TextShape 2"/>
          <p:cNvSpPr txBox="1"/>
          <p:nvPr/>
        </p:nvSpPr>
        <p:spPr>
          <a:xfrm>
            <a:off x="3884760" y="8685360"/>
            <a:ext cx="2971440" cy="458280"/>
          </a:xfrm>
          <a:prstGeom prst="rect">
            <a:avLst/>
          </a:prstGeom>
          <a:noFill/>
          <a:ln>
            <a:noFill/>
          </a:ln>
        </p:spPr>
        <p:txBody>
          <a:bodyPr anchor="b"/>
          <a:p>
            <a:pPr algn="r">
              <a:lnSpc>
                <a:spcPct val="100000"/>
              </a:lnSpc>
            </a:pPr>
            <a:fld id="{91636294-625A-4056-8E76-56628AE1D606}"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685800" y="4400640"/>
            <a:ext cx="5486040" cy="3600000"/>
          </a:xfrm>
          <a:prstGeom prst="rect">
            <a:avLst/>
          </a:prstGeom>
        </p:spPr>
        <p:txBody>
          <a:bodyPr/>
          <a:p>
            <a:pPr marL="216000" indent="-216000">
              <a:lnSpc>
                <a:spcPct val="100000"/>
              </a:lnSpc>
            </a:pPr>
            <a:r>
              <a:rPr b="0" lang="ru-RU" sz="1200" spc="-1" strike="noStrike">
                <a:solidFill>
                  <a:srgbClr val="000000"/>
                </a:solidFill>
                <a:uFill>
                  <a:solidFill>
                    <a:srgbClr val="ffffff"/>
                  </a:solidFill>
                </a:uFill>
                <a:latin typeface="+mn-lt"/>
                <a:ea typeface="+mn-ea"/>
              </a:rPr>
              <a:t>Когда деньги приходят в </a:t>
            </a:r>
            <a:r>
              <a:rPr b="1" lang="ru-RU" sz="1200" spc="-1" strike="noStrike">
                <a:solidFill>
                  <a:srgbClr val="000000"/>
                </a:solidFill>
                <a:uFill>
                  <a:solidFill>
                    <a:srgbClr val="ffffff"/>
                  </a:solidFill>
                </a:uFill>
                <a:latin typeface="+mn-lt"/>
                <a:ea typeface="+mn-ea"/>
              </a:rPr>
              <a:t>банк</a:t>
            </a:r>
            <a:r>
              <a:rPr b="0" lang="ru-RU" sz="1200" spc="-1" strike="noStrike">
                <a:solidFill>
                  <a:srgbClr val="000000"/>
                </a:solidFill>
                <a:uFill>
                  <a:solidFill>
                    <a:srgbClr val="ffffff"/>
                  </a:solidFill>
                </a:uFill>
                <a:latin typeface="+mn-lt"/>
                <a:ea typeface="+mn-ea"/>
              </a:rPr>
              <a:t>, они не сразу попадают на </a:t>
            </a:r>
            <a:r>
              <a:rPr b="1" lang="ru-RU" sz="1200" spc="-1" strike="noStrike">
                <a:solidFill>
                  <a:srgbClr val="000000"/>
                </a:solidFill>
                <a:uFill>
                  <a:solidFill>
                    <a:srgbClr val="ffffff"/>
                  </a:solidFill>
                </a:uFill>
                <a:latin typeface="+mn-lt"/>
                <a:ea typeface="+mn-ea"/>
              </a:rPr>
              <a:t>счет</a:t>
            </a:r>
            <a:r>
              <a:rPr b="0" lang="ru-RU" sz="1200" spc="-1" strike="noStrike">
                <a:solidFill>
                  <a:srgbClr val="000000"/>
                </a:solidFill>
                <a:uFill>
                  <a:solidFill>
                    <a:srgbClr val="ffffff"/>
                  </a:solidFill>
                </a:uFill>
                <a:latin typeface="+mn-lt"/>
                <a:ea typeface="+mn-ea"/>
              </a:rPr>
              <a:t> предпринимателя: банк держит их у себя на специальном счёте - транзитном. И пока банк не убедится в </a:t>
            </a:r>
            <a:r>
              <a:rPr b="1" lang="ru-RU" sz="1200" spc="-1" strike="noStrike">
                <a:solidFill>
                  <a:srgbClr val="000000"/>
                </a:solidFill>
                <a:uFill>
                  <a:solidFill>
                    <a:srgbClr val="ffffff"/>
                  </a:solidFill>
                </a:uFill>
                <a:latin typeface="+mn-lt"/>
                <a:ea typeface="+mn-ea"/>
              </a:rPr>
              <a:t>законности</a:t>
            </a:r>
            <a:r>
              <a:rPr b="0" lang="ru-RU" sz="1200" spc="-1" strike="noStrike">
                <a:solidFill>
                  <a:srgbClr val="000000"/>
                </a:solidFill>
                <a:uFill>
                  <a:solidFill>
                    <a:srgbClr val="ffffff"/>
                  </a:solidFill>
                </a:uFill>
                <a:latin typeface="+mn-lt"/>
                <a:ea typeface="+mn-ea"/>
              </a:rPr>
              <a:t> сделки, деньги будут оставаться на транзитном счете и вы </a:t>
            </a:r>
            <a:r>
              <a:rPr b="1" lang="ru-RU" sz="1200" spc="-1" strike="noStrike">
                <a:solidFill>
                  <a:srgbClr val="000000"/>
                </a:solidFill>
                <a:uFill>
                  <a:solidFill>
                    <a:srgbClr val="ffffff"/>
                  </a:solidFill>
                </a:uFill>
                <a:latin typeface="+mn-lt"/>
                <a:ea typeface="+mn-ea"/>
              </a:rPr>
              <a:t>не сможете</a:t>
            </a:r>
            <a:r>
              <a:rPr b="0" lang="ru-RU" sz="1200" spc="-1" strike="noStrike">
                <a:solidFill>
                  <a:srgbClr val="000000"/>
                </a:solidFill>
                <a:uFill>
                  <a:solidFill>
                    <a:srgbClr val="ffffff"/>
                  </a:solidFill>
                </a:uFill>
                <a:latin typeface="+mn-lt"/>
                <a:ea typeface="+mn-ea"/>
              </a:rPr>
              <a:t> ими пользоваться.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Чтобы получить свои деньги и наконец </a:t>
            </a:r>
            <a:r>
              <a:rPr b="1" lang="ru-RU" sz="1200" spc="-1" strike="noStrike">
                <a:solidFill>
                  <a:srgbClr val="000000"/>
                </a:solidFill>
                <a:uFill>
                  <a:solidFill>
                    <a:srgbClr val="ffffff"/>
                  </a:solidFill>
                </a:uFill>
                <a:latin typeface="+mn-lt"/>
                <a:ea typeface="+mn-ea"/>
              </a:rPr>
              <a:t>начать</a:t>
            </a:r>
            <a:r>
              <a:rPr b="0" lang="ru-RU" sz="1200" spc="-1" strike="noStrike">
                <a:solidFill>
                  <a:srgbClr val="000000"/>
                </a:solidFill>
                <a:uFill>
                  <a:solidFill>
                    <a:srgbClr val="ffffff"/>
                  </a:solidFill>
                </a:uFill>
                <a:latin typeface="+mn-lt"/>
                <a:ea typeface="+mn-ea"/>
              </a:rPr>
              <a:t> ими распоряжаться, необходимо предоставить в банк документы, подтверждающие сделку.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Обычно это </a:t>
            </a:r>
            <a:r>
              <a:rPr b="1" lang="ru-RU" sz="1200" spc="-1" strike="noStrike">
                <a:solidFill>
                  <a:srgbClr val="000000"/>
                </a:solidFill>
                <a:uFill>
                  <a:solidFill>
                    <a:srgbClr val="ffffff"/>
                  </a:solidFill>
                </a:uFill>
                <a:latin typeface="+mn-lt"/>
                <a:ea typeface="+mn-ea"/>
              </a:rPr>
              <a:t>договор</a:t>
            </a:r>
            <a:r>
              <a:rPr b="0" lang="ru-RU" sz="1200" spc="-1" strike="noStrike">
                <a:solidFill>
                  <a:srgbClr val="000000"/>
                </a:solidFill>
                <a:uFill>
                  <a:solidFill>
                    <a:srgbClr val="ffffff"/>
                  </a:solidFill>
                </a:uFill>
                <a:latin typeface="+mn-lt"/>
                <a:ea typeface="+mn-ea"/>
              </a:rPr>
              <a:t> с иностранным заказчиком или хотя бы </a:t>
            </a:r>
            <a:r>
              <a:rPr b="1" lang="ru-RU" sz="1200" spc="-1" strike="noStrike">
                <a:solidFill>
                  <a:srgbClr val="000000"/>
                </a:solidFill>
                <a:uFill>
                  <a:solidFill>
                    <a:srgbClr val="ffffff"/>
                  </a:solidFill>
                </a:uFill>
                <a:latin typeface="+mn-lt"/>
                <a:ea typeface="+mn-ea"/>
              </a:rPr>
              <a:t>счет</a:t>
            </a:r>
            <a:r>
              <a:rPr b="0" lang="ru-RU" sz="1200" spc="-1" strike="noStrike">
                <a:solidFill>
                  <a:srgbClr val="000000"/>
                </a:solidFill>
                <a:uFill>
                  <a:solidFill>
                    <a:srgbClr val="ffffff"/>
                  </a:solidFill>
                </a:uFill>
                <a:latin typeface="+mn-lt"/>
                <a:ea typeface="+mn-ea"/>
              </a:rPr>
              <a:t>, который вашим контрагентам скорее знаком как </a:t>
            </a:r>
            <a:r>
              <a:rPr b="1" lang="ru-RU" sz="1200" spc="-1" strike="noStrike">
                <a:solidFill>
                  <a:srgbClr val="000000"/>
                </a:solidFill>
                <a:uFill>
                  <a:solidFill>
                    <a:srgbClr val="ffffff"/>
                  </a:solidFill>
                </a:uFill>
                <a:latin typeface="+mn-lt"/>
                <a:ea typeface="+mn-ea"/>
              </a:rPr>
              <a:t>инвойс</a:t>
            </a:r>
            <a:r>
              <a:rPr b="0" lang="ru-RU" sz="1200" spc="-1" strike="noStrike">
                <a:solidFill>
                  <a:srgbClr val="000000"/>
                </a:solidFill>
                <a:uFill>
                  <a:solidFill>
                    <a:srgbClr val="ffffff"/>
                  </a:solidFill>
                </a:uFill>
                <a:latin typeface="+mn-lt"/>
                <a:ea typeface="+mn-ea"/>
              </a:rPr>
              <a:t>.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А еще для всех валютных операций придуманы специальные </a:t>
            </a:r>
            <a:r>
              <a:rPr b="1" lang="ru-RU" sz="1200" spc="-1" strike="noStrike">
                <a:solidFill>
                  <a:srgbClr val="000000"/>
                </a:solidFill>
                <a:uFill>
                  <a:solidFill>
                    <a:srgbClr val="ffffff"/>
                  </a:solidFill>
                </a:uFill>
                <a:latin typeface="+mn-lt"/>
                <a:ea typeface="+mn-ea"/>
              </a:rPr>
              <a:t>коды</a:t>
            </a:r>
            <a:r>
              <a:rPr b="0" lang="ru-RU" sz="1200" spc="-1" strike="noStrike">
                <a:solidFill>
                  <a:srgbClr val="000000"/>
                </a:solidFill>
                <a:uFill>
                  <a:solidFill>
                    <a:srgbClr val="ffffff"/>
                  </a:solidFill>
                </a:uFill>
                <a:latin typeface="+mn-lt"/>
                <a:ea typeface="+mn-ea"/>
              </a:rPr>
              <a:t>, они подбираются в зависимости от сути вашей сделки. Эти коды нужны, чтобы передавать информацию в центробанк о том, какие платежи приходят в банк и уходят из банка. </a:t>
            </a:r>
            <a:endParaRPr b="0" lang="ru-RU" sz="1200" spc="-1" strike="noStrike">
              <a:solidFill>
                <a:srgbClr val="000000"/>
              </a:solidFill>
              <a:uFill>
                <a:solidFill>
                  <a:srgbClr val="ffffff"/>
                </a:solidFill>
              </a:uFill>
              <a:latin typeface="Arial"/>
            </a:endParaRPr>
          </a:p>
          <a:p>
            <a:pPr marL="216000" indent="-216000">
              <a:lnSpc>
                <a:spcPct val="100000"/>
              </a:lnSpc>
            </a:pPr>
            <a:r>
              <a:rPr b="0" lang="ru-RU" sz="1200" spc="-1" strike="noStrike">
                <a:solidFill>
                  <a:srgbClr val="000000"/>
                </a:solidFill>
                <a:uFill>
                  <a:solidFill>
                    <a:srgbClr val="ffffff"/>
                  </a:solidFill>
                </a:uFill>
                <a:latin typeface="+mn-lt"/>
                <a:ea typeface="+mn-ea"/>
              </a:rPr>
              <a:t>Банки могут </a:t>
            </a:r>
            <a:r>
              <a:rPr b="1" lang="ru-RU" sz="1200" spc="-1" strike="noStrike">
                <a:solidFill>
                  <a:srgbClr val="000000"/>
                </a:solidFill>
                <a:uFill>
                  <a:solidFill>
                    <a:srgbClr val="ffffff"/>
                  </a:solidFill>
                </a:uFill>
                <a:latin typeface="+mn-lt"/>
                <a:ea typeface="+mn-ea"/>
              </a:rPr>
              <a:t>сами</a:t>
            </a:r>
            <a:r>
              <a:rPr b="0" lang="ru-RU" sz="1200" spc="-1" strike="noStrike">
                <a:solidFill>
                  <a:srgbClr val="000000"/>
                </a:solidFill>
                <a:uFill>
                  <a:solidFill>
                    <a:srgbClr val="ffffff"/>
                  </a:solidFill>
                </a:uFill>
                <a:latin typeface="+mn-lt"/>
                <a:ea typeface="+mn-ea"/>
              </a:rPr>
              <a:t> указывать код вида операции, но не все так делают. Есть банки, где вы никогда с этим не столкнетесь, потому что сотрудники валютного контроля будут указывать код </a:t>
            </a:r>
            <a:r>
              <a:rPr b="1" lang="ru-RU" sz="1200" spc="-1" strike="noStrike">
                <a:solidFill>
                  <a:srgbClr val="000000"/>
                </a:solidFill>
                <a:uFill>
                  <a:solidFill>
                    <a:srgbClr val="ffffff"/>
                  </a:solidFill>
                </a:uFill>
                <a:latin typeface="+mn-lt"/>
                <a:ea typeface="+mn-ea"/>
              </a:rPr>
              <a:t>самостоятельно</a:t>
            </a:r>
            <a:r>
              <a:rPr b="0" lang="ru-RU" sz="1200" spc="-1" strike="noStrike">
                <a:solidFill>
                  <a:srgbClr val="000000"/>
                </a:solidFill>
                <a:uFill>
                  <a:solidFill>
                    <a:srgbClr val="ffffff"/>
                  </a:solidFill>
                </a:uFill>
                <a:latin typeface="+mn-lt"/>
                <a:ea typeface="+mn-ea"/>
              </a:rPr>
              <a:t> на основании документов.</a:t>
            </a:r>
            <a:endParaRPr b="0" lang="ru-RU" sz="1200" spc="-1" strike="noStrike">
              <a:solidFill>
                <a:srgbClr val="000000"/>
              </a:solidFill>
              <a:uFill>
                <a:solidFill>
                  <a:srgbClr val="ffffff"/>
                </a:solidFill>
              </a:uFill>
              <a:latin typeface="Arial"/>
            </a:endParaRPr>
          </a:p>
        </p:txBody>
      </p:sp>
      <p:sp>
        <p:nvSpPr>
          <p:cNvPr id="163" name="TextShape 2"/>
          <p:cNvSpPr txBox="1"/>
          <p:nvPr/>
        </p:nvSpPr>
        <p:spPr>
          <a:xfrm>
            <a:off x="3884760" y="8685360"/>
            <a:ext cx="2971440" cy="458280"/>
          </a:xfrm>
          <a:prstGeom prst="rect">
            <a:avLst/>
          </a:prstGeom>
          <a:noFill/>
          <a:ln>
            <a:noFill/>
          </a:ln>
        </p:spPr>
        <p:txBody>
          <a:bodyPr anchor="b"/>
          <a:p>
            <a:pPr algn="r">
              <a:lnSpc>
                <a:spcPct val="100000"/>
              </a:lnSpc>
            </a:pPr>
            <a:fld id="{260A6479-CE57-4F5A-BE0A-AE9966907525}" type="slidenum">
              <a:rPr b="0" lang="ru-RU" sz="1200" spc="-1" strike="noStrike">
                <a:solidFill>
                  <a:srgbClr val="000000"/>
                </a:solidFill>
                <a:uFill>
                  <a:solidFill>
                    <a:srgbClr val="ffffff"/>
                  </a:solidFill>
                </a:uFill>
                <a:latin typeface="+mn-lt"/>
                <a:ea typeface="+mn-ea"/>
              </a:rPr>
              <a:t>&lt;номер&gt;</a:t>
            </a:fld>
            <a:endParaRPr b="0" lang="ru-RU"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3368880" y="1825560"/>
            <a:ext cx="5452920" cy="4350960"/>
          </a:xfrm>
          <a:prstGeom prst="rect">
            <a:avLst/>
          </a:prstGeom>
          <a:ln>
            <a:noFill/>
          </a:ln>
        </p:spPr>
      </p:pic>
      <p:pic>
        <p:nvPicPr>
          <p:cNvPr id="38" name="" descr=""/>
          <p:cNvPicPr/>
          <p:nvPr/>
        </p:nvPicPr>
        <p:blipFill>
          <a:blip r:embed="rId3"/>
          <a:stretch/>
        </p:blipFill>
        <p:spPr>
          <a:xfrm>
            <a:off x="3368880" y="1825560"/>
            <a:ext cx="545292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pic>
        <p:nvPicPr>
          <p:cNvPr id="76" name="" descr=""/>
          <p:cNvPicPr/>
          <p:nvPr/>
        </p:nvPicPr>
        <p:blipFill>
          <a:blip r:embed="rId2"/>
          <a:stretch/>
        </p:blipFill>
        <p:spPr>
          <a:xfrm>
            <a:off x="3368880" y="1825560"/>
            <a:ext cx="5452920" cy="4350960"/>
          </a:xfrm>
          <a:prstGeom prst="rect">
            <a:avLst/>
          </a:prstGeom>
          <a:ln>
            <a:noFill/>
          </a:ln>
        </p:spPr>
      </p:pic>
      <p:pic>
        <p:nvPicPr>
          <p:cNvPr id="77" name="" descr=""/>
          <p:cNvPicPr/>
          <p:nvPr/>
        </p:nvPicPr>
        <p:blipFill>
          <a:blip r:embed="rId3"/>
          <a:stretch/>
        </p:blipFill>
        <p:spPr>
          <a:xfrm>
            <a:off x="3368880" y="1825560"/>
            <a:ext cx="545292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ru-RU"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ru-RU"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p>
            <a:pPr>
              <a:lnSpc>
                <a:spcPct val="90000"/>
              </a:lnSpc>
            </a:pPr>
            <a:r>
              <a:rPr b="0" lang="ru-RU" sz="4400" spc="-1" strike="noStrike">
                <a:solidFill>
                  <a:srgbClr val="000000"/>
                </a:solidFill>
                <a:uFill>
                  <a:solidFill>
                    <a:srgbClr val="ffffff"/>
                  </a:solidFill>
                </a:uFill>
                <a:latin typeface="Calibri Light"/>
              </a:rPr>
              <a:t>Образец заголовка</a:t>
            </a:r>
            <a:endParaRPr b="0" lang="ru-RU" sz="4400" spc="-1" strike="noStrike">
              <a:solidFill>
                <a:srgbClr val="000000"/>
              </a:solidFill>
              <a:uFill>
                <a:solidFill>
                  <a:srgbClr val="ffffff"/>
                </a:solidFill>
              </a:uFill>
              <a:latin typeface="Calibri"/>
            </a:endParaRPr>
          </a:p>
        </p:txBody>
      </p:sp>
      <p:sp>
        <p:nvSpPr>
          <p:cNvPr id="1" name="PlaceHolder 2"/>
          <p:cNvSpPr>
            <a:spLocks noGrp="1"/>
          </p:cNvSpPr>
          <p:nvPr>
            <p:ph type="body"/>
          </p:nvPr>
        </p:nvSpPr>
        <p:spPr>
          <a:xfrm>
            <a:off x="838080" y="1825560"/>
            <a:ext cx="10515240" cy="4350960"/>
          </a:xfrm>
          <a:prstGeom prst="rect">
            <a:avLst/>
          </a:prstGeom>
        </p:spPr>
        <p:txBody>
          <a:bodyPr/>
          <a:p>
            <a:pPr marL="228600" indent="-228240">
              <a:lnSpc>
                <a:spcPct val="100000"/>
              </a:lnSpc>
              <a:spcBef>
                <a:spcPts val="1001"/>
              </a:spcBef>
              <a:buClr>
                <a:srgbClr val="000000"/>
              </a:buClr>
              <a:buFont typeface="Arial"/>
              <a:buChar char="•"/>
            </a:pPr>
            <a:r>
              <a:rPr b="0" lang="ru-RU" sz="2800" spc="-1" strike="noStrike">
                <a:solidFill>
                  <a:srgbClr val="000000"/>
                </a:solidFill>
                <a:uFill>
                  <a:solidFill>
                    <a:srgbClr val="ffffff"/>
                  </a:solidFill>
                </a:uFill>
                <a:latin typeface="Calibri"/>
              </a:rPr>
              <a:t>Образец текста</a:t>
            </a:r>
            <a:endParaRPr b="0" lang="ru-RU" sz="2800" spc="-1" strike="noStrike">
              <a:solidFill>
                <a:srgbClr val="000000"/>
              </a:solidFill>
              <a:uFill>
                <a:solidFill>
                  <a:srgbClr val="ffffff"/>
                </a:solidFill>
              </a:uFill>
              <a:latin typeface="Calibri"/>
            </a:endParaRPr>
          </a:p>
          <a:p>
            <a:pPr lvl="1" marL="685800" indent="-228240">
              <a:lnSpc>
                <a:spcPct val="100000"/>
              </a:lnSpc>
              <a:spcBef>
                <a:spcPts val="499"/>
              </a:spcBef>
              <a:buClr>
                <a:srgbClr val="000000"/>
              </a:buClr>
              <a:buFont typeface="Arial"/>
              <a:buChar char="•"/>
            </a:pPr>
            <a:r>
              <a:rPr b="0" lang="ru-RU" sz="2400" spc="-1" strike="noStrike">
                <a:solidFill>
                  <a:srgbClr val="000000"/>
                </a:solidFill>
                <a:uFill>
                  <a:solidFill>
                    <a:srgbClr val="ffffff"/>
                  </a:solidFill>
                </a:uFill>
                <a:latin typeface="Calibri"/>
              </a:rPr>
              <a:t>Второй уровень</a:t>
            </a:r>
            <a:endParaRPr b="0" lang="ru-RU" sz="2400" spc="-1" strike="noStrike">
              <a:solidFill>
                <a:srgbClr val="000000"/>
              </a:solidFill>
              <a:uFill>
                <a:solidFill>
                  <a:srgbClr val="ffffff"/>
                </a:solidFill>
              </a:uFill>
              <a:latin typeface="Calibri"/>
            </a:endParaRPr>
          </a:p>
          <a:p>
            <a:pPr lvl="2" marL="1143000" indent="-228240">
              <a:lnSpc>
                <a:spcPct val="100000"/>
              </a:lnSpc>
              <a:spcBef>
                <a:spcPts val="499"/>
              </a:spcBef>
              <a:buClr>
                <a:srgbClr val="000000"/>
              </a:buClr>
              <a:buFont typeface="Arial"/>
              <a:buChar char="•"/>
            </a:pPr>
            <a:r>
              <a:rPr b="0" lang="ru-RU" sz="2000" spc="-1" strike="noStrike">
                <a:solidFill>
                  <a:srgbClr val="000000"/>
                </a:solidFill>
                <a:uFill>
                  <a:solidFill>
                    <a:srgbClr val="ffffff"/>
                  </a:solidFill>
                </a:uFill>
                <a:latin typeface="Calibri"/>
              </a:rPr>
              <a:t>Третий уровень</a:t>
            </a:r>
            <a:endParaRPr b="0" lang="ru-RU" sz="2000" spc="-1" strike="noStrike">
              <a:solidFill>
                <a:srgbClr val="000000"/>
              </a:solidFill>
              <a:uFill>
                <a:solidFill>
                  <a:srgbClr val="ffffff"/>
                </a:solidFill>
              </a:uFill>
              <a:latin typeface="Calibri"/>
            </a:endParaRPr>
          </a:p>
          <a:p>
            <a:pPr lvl="3" marL="1600200" indent="-228240">
              <a:lnSpc>
                <a:spcPct val="100000"/>
              </a:lnSpc>
              <a:spcBef>
                <a:spcPts val="499"/>
              </a:spcBef>
              <a:buClr>
                <a:srgbClr val="000000"/>
              </a:buClr>
              <a:buFont typeface="Arial"/>
              <a:buChar char="•"/>
            </a:pPr>
            <a:r>
              <a:rPr b="0" lang="ru-RU" sz="1800" spc="-1" strike="noStrike">
                <a:solidFill>
                  <a:srgbClr val="000000"/>
                </a:solidFill>
                <a:uFill>
                  <a:solidFill>
                    <a:srgbClr val="ffffff"/>
                  </a:solidFill>
                </a:uFill>
                <a:latin typeface="Calibri"/>
              </a:rPr>
              <a:t>Четвертый уровень</a:t>
            </a:r>
            <a:endParaRPr b="0" lang="ru-RU" sz="1800" spc="-1" strike="noStrike">
              <a:solidFill>
                <a:srgbClr val="000000"/>
              </a:solidFill>
              <a:uFill>
                <a:solidFill>
                  <a:srgbClr val="ffffff"/>
                </a:solidFill>
              </a:uFill>
              <a:latin typeface="Calibri"/>
            </a:endParaRPr>
          </a:p>
          <a:p>
            <a:pPr lvl="4" marL="2057400" indent="-228240">
              <a:lnSpc>
                <a:spcPct val="100000"/>
              </a:lnSpc>
              <a:spcBef>
                <a:spcPts val="499"/>
              </a:spcBef>
              <a:buClr>
                <a:srgbClr val="000000"/>
              </a:buClr>
              <a:buFont typeface="Arial"/>
              <a:buChar char="•"/>
            </a:pPr>
            <a:r>
              <a:rPr b="0" lang="ru-RU" sz="1800" spc="-1" strike="noStrike">
                <a:solidFill>
                  <a:srgbClr val="000000"/>
                </a:solidFill>
                <a:uFill>
                  <a:solidFill>
                    <a:srgbClr val="ffffff"/>
                  </a:solidFill>
                </a:uFill>
                <a:latin typeface="Calibri"/>
              </a:rPr>
              <a:t>Пятый уровень</a:t>
            </a:r>
            <a:endParaRPr b="0" lang="ru-RU" sz="1800" spc="-1" strike="noStrike">
              <a:solidFill>
                <a:srgbClr val="000000"/>
              </a:solidFill>
              <a:uFill>
                <a:solidFill>
                  <a:srgbClr val="ffffff"/>
                </a:solidFill>
              </a:uFill>
              <a:latin typeface="Calibri"/>
            </a:endParaRPr>
          </a:p>
        </p:txBody>
      </p:sp>
      <p:sp>
        <p:nvSpPr>
          <p:cNvPr id="2" name="PlaceHolder 3"/>
          <p:cNvSpPr>
            <a:spLocks noGrp="1"/>
          </p:cNvSpPr>
          <p:nvPr>
            <p:ph type="dt"/>
          </p:nvPr>
        </p:nvSpPr>
        <p:spPr>
          <a:xfrm>
            <a:off x="838080" y="6356520"/>
            <a:ext cx="2742840" cy="364680"/>
          </a:xfrm>
          <a:prstGeom prst="rect">
            <a:avLst/>
          </a:prstGeom>
        </p:spPr>
        <p:txBody>
          <a:bodyPr anchor="ctr"/>
          <a:p>
            <a:pPr>
              <a:lnSpc>
                <a:spcPct val="100000"/>
              </a:lnSpc>
            </a:pPr>
            <a:fld id="{0EB9D870-63B6-4F3E-873D-CEE91091654E}" type="datetime">
              <a:rPr b="0" lang="ru-RU" sz="1200" spc="-1" strike="noStrike">
                <a:solidFill>
                  <a:srgbClr val="8b8b8b"/>
                </a:solidFill>
                <a:uFill>
                  <a:solidFill>
                    <a:srgbClr val="ffffff"/>
                  </a:solidFill>
                </a:uFill>
                <a:latin typeface="Calibri"/>
              </a:rPr>
              <a:t>15.8.19</a:t>
            </a:fld>
            <a:endParaRPr b="0" lang="ru-RU" sz="12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p>
            <a:endParaRPr b="0" lang="ru-RU" sz="2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p>
            <a:pPr algn="r">
              <a:lnSpc>
                <a:spcPct val="100000"/>
              </a:lnSpc>
            </a:pPr>
            <a:fld id="{E6D54D19-AFD9-4A16-A57A-337CC617446A}" type="slidenum">
              <a:rPr b="0" lang="ru-RU" sz="1200" spc="-1" strike="noStrike">
                <a:solidFill>
                  <a:srgbClr val="8b8b8b"/>
                </a:solidFill>
                <a:uFill>
                  <a:solidFill>
                    <a:srgbClr val="ffffff"/>
                  </a:solidFill>
                </a:uFill>
                <a:latin typeface="Calibri"/>
              </a:rPr>
              <a:t>1</a:t>
            </a:fld>
            <a:endParaRPr b="0" lang="ru-RU" sz="12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b="0" lang="ru-RU" sz="6000" spc="-1" strike="noStrike">
                <a:solidFill>
                  <a:srgbClr val="000000"/>
                </a:solidFill>
                <a:uFill>
                  <a:solidFill>
                    <a:srgbClr val="ffffff"/>
                  </a:solidFill>
                </a:uFill>
                <a:latin typeface="Calibri Light"/>
              </a:rPr>
              <a:t>Образец заголовка</a:t>
            </a:r>
            <a:endParaRPr b="0" lang="ru-RU" sz="6000" spc="-1" strike="noStrike">
              <a:solidFill>
                <a:srgbClr val="000000"/>
              </a:solidFill>
              <a:uFill>
                <a:solidFill>
                  <a:srgbClr val="ffffff"/>
                </a:solidFill>
              </a:uFill>
              <a:latin typeface="Calibri"/>
            </a:endParaRPr>
          </a:p>
        </p:txBody>
      </p:sp>
      <p:sp>
        <p:nvSpPr>
          <p:cNvPr id="40" name="PlaceHolder 2"/>
          <p:cNvSpPr>
            <a:spLocks noGrp="1"/>
          </p:cNvSpPr>
          <p:nvPr>
            <p:ph type="dt"/>
          </p:nvPr>
        </p:nvSpPr>
        <p:spPr>
          <a:xfrm>
            <a:off x="838080" y="6356520"/>
            <a:ext cx="2742840" cy="364680"/>
          </a:xfrm>
          <a:prstGeom prst="rect">
            <a:avLst/>
          </a:prstGeom>
        </p:spPr>
        <p:txBody>
          <a:bodyPr anchor="ctr"/>
          <a:p>
            <a:pPr>
              <a:lnSpc>
                <a:spcPct val="100000"/>
              </a:lnSpc>
            </a:pPr>
            <a:fld id="{25776DCD-DB7C-4ADC-ABE4-9E56589D3791}" type="datetime">
              <a:rPr b="0" lang="ru-RU" sz="1200" spc="-1" strike="noStrike">
                <a:solidFill>
                  <a:srgbClr val="8b8b8b"/>
                </a:solidFill>
                <a:uFill>
                  <a:solidFill>
                    <a:srgbClr val="ffffff"/>
                  </a:solidFill>
                </a:uFill>
                <a:latin typeface="Calibri"/>
              </a:rPr>
              <a:t>15.8.19</a:t>
            </a:fld>
            <a:endParaRPr b="0" lang="ru-RU" sz="1200" spc="-1" strike="noStrike">
              <a:solidFill>
                <a:srgbClr val="000000"/>
              </a:solidFill>
              <a:uFill>
                <a:solidFill>
                  <a:srgbClr val="ffffff"/>
                </a:solidFill>
              </a:uFill>
              <a:latin typeface="Times New Roman"/>
            </a:endParaRPr>
          </a:p>
        </p:txBody>
      </p:sp>
      <p:sp>
        <p:nvSpPr>
          <p:cNvPr id="41" name="PlaceHolder 3"/>
          <p:cNvSpPr>
            <a:spLocks noGrp="1"/>
          </p:cNvSpPr>
          <p:nvPr>
            <p:ph type="ftr"/>
          </p:nvPr>
        </p:nvSpPr>
        <p:spPr>
          <a:xfrm>
            <a:off x="4038480" y="6356520"/>
            <a:ext cx="4114440" cy="364680"/>
          </a:xfrm>
          <a:prstGeom prst="rect">
            <a:avLst/>
          </a:prstGeom>
        </p:spPr>
        <p:txBody>
          <a:bodyPr anchor="ctr"/>
          <a:p>
            <a:endParaRPr b="0" lang="ru-RU" sz="2400" spc="-1" strike="noStrike">
              <a:solidFill>
                <a:srgbClr val="000000"/>
              </a:solidFill>
              <a:uFill>
                <a:solidFill>
                  <a:srgbClr val="ffffff"/>
                </a:solidFill>
              </a:uFill>
              <a:latin typeface="Times New Roman"/>
            </a:endParaRPr>
          </a:p>
        </p:txBody>
      </p:sp>
      <p:sp>
        <p:nvSpPr>
          <p:cNvPr id="42" name="PlaceHolder 4"/>
          <p:cNvSpPr>
            <a:spLocks noGrp="1"/>
          </p:cNvSpPr>
          <p:nvPr>
            <p:ph type="sldNum"/>
          </p:nvPr>
        </p:nvSpPr>
        <p:spPr>
          <a:xfrm>
            <a:off x="8610480" y="6356520"/>
            <a:ext cx="2742840" cy="364680"/>
          </a:xfrm>
          <a:prstGeom prst="rect">
            <a:avLst/>
          </a:prstGeom>
        </p:spPr>
        <p:txBody>
          <a:bodyPr anchor="ctr"/>
          <a:p>
            <a:pPr algn="r">
              <a:lnSpc>
                <a:spcPct val="100000"/>
              </a:lnSpc>
            </a:pPr>
            <a:fld id="{A1FC6865-4EB6-492A-BA06-C7C8605FE731}" type="slidenum">
              <a:rPr b="0" lang="ru-RU" sz="1200" spc="-1" strike="noStrike">
                <a:solidFill>
                  <a:srgbClr val="8b8b8b"/>
                </a:solidFill>
                <a:uFill>
                  <a:solidFill>
                    <a:srgbClr val="ffffff"/>
                  </a:solidFill>
                </a:uFill>
                <a:latin typeface="Calibri"/>
              </a:rPr>
              <a:t>&lt;номер&gt;</a:t>
            </a:fld>
            <a:endParaRPr b="0" lang="ru-RU" sz="1200" spc="-1" strike="noStrike">
              <a:solidFill>
                <a:srgbClr val="000000"/>
              </a:solidFill>
              <a:uFill>
                <a:solidFill>
                  <a:srgbClr val="ffffff"/>
                </a:solidFill>
              </a:uFill>
              <a:latin typeface="Times New Roman"/>
            </a:endParaRPr>
          </a:p>
        </p:txBody>
      </p:sp>
      <p:sp>
        <p:nvSpPr>
          <p:cNvPr id="43"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000000"/>
                </a:solidFill>
                <a:uFill>
                  <a:solidFill>
                    <a:srgbClr val="ffffff"/>
                  </a:solidFill>
                </a:uFill>
                <a:latin typeface="Calibri"/>
              </a:rPr>
              <a:t>Для правки структуры щёлкните мышью</a:t>
            </a:r>
            <a:endParaRPr b="0" lang="ru-RU" sz="2800" spc="-1" strike="noStrike">
              <a:solidFill>
                <a:srgbClr val="000000"/>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ru-RU" sz="2000" spc="-1" strike="noStrike">
                <a:solidFill>
                  <a:srgbClr val="000000"/>
                </a:solidFill>
                <a:uFill>
                  <a:solidFill>
                    <a:srgbClr val="ffffff"/>
                  </a:solidFill>
                </a:uFill>
                <a:latin typeface="Calibri"/>
              </a:rPr>
              <a:t>Второй уровень структуры</a:t>
            </a:r>
            <a:endParaRPr b="0" lang="ru-RU" sz="2000" spc="-1" strike="noStrike">
              <a:solidFill>
                <a:srgbClr val="000000"/>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ru-RU" sz="1800" spc="-1" strike="noStrike">
                <a:solidFill>
                  <a:srgbClr val="000000"/>
                </a:solidFill>
                <a:uFill>
                  <a:solidFill>
                    <a:srgbClr val="ffffff"/>
                  </a:solidFill>
                </a:uFill>
                <a:latin typeface="Calibri"/>
              </a:rPr>
              <a:t>Третий уровень структуры</a:t>
            </a:r>
            <a:endParaRPr b="0" lang="ru-RU" sz="1800" spc="-1" strike="noStrike">
              <a:solidFill>
                <a:srgbClr val="000000"/>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ru-RU" sz="1800" spc="-1" strike="noStrike">
                <a:solidFill>
                  <a:srgbClr val="000000"/>
                </a:solidFill>
                <a:uFill>
                  <a:solidFill>
                    <a:srgbClr val="ffffff"/>
                  </a:solidFill>
                </a:uFill>
                <a:latin typeface="Calibri"/>
              </a:rPr>
              <a:t>Четвёртый уровень структуры</a:t>
            </a:r>
            <a:endParaRPr b="0" lang="ru-RU" sz="1800" spc="-1" strike="noStrike">
              <a:solidFill>
                <a:srgbClr val="000000"/>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ru-RU" sz="2000" spc="-1" strike="noStrike">
                <a:solidFill>
                  <a:srgbClr val="000000"/>
                </a:solidFill>
                <a:uFill>
                  <a:solidFill>
                    <a:srgbClr val="ffffff"/>
                  </a:solidFill>
                </a:uFill>
                <a:latin typeface="Calibri"/>
              </a:rPr>
              <a:t>Пятый уровень структуры</a:t>
            </a:r>
            <a:endParaRPr b="0" lang="ru-RU" sz="2000" spc="-1" strike="noStrike">
              <a:solidFill>
                <a:srgbClr val="000000"/>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ru-RU" sz="2000" spc="-1" strike="noStrike">
                <a:solidFill>
                  <a:srgbClr val="000000"/>
                </a:solidFill>
                <a:uFill>
                  <a:solidFill>
                    <a:srgbClr val="ffffff"/>
                  </a:solidFill>
                </a:uFill>
                <a:latin typeface="Calibri"/>
              </a:rPr>
              <a:t>Шестой уровень структуры</a:t>
            </a:r>
            <a:endParaRPr b="0" lang="ru-RU" sz="2000" spc="-1" strike="noStrike">
              <a:solidFill>
                <a:srgbClr val="000000"/>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ru-RU" sz="2000" spc="-1" strike="noStrike">
                <a:solidFill>
                  <a:srgbClr val="000000"/>
                </a:solidFill>
                <a:uFill>
                  <a:solidFill>
                    <a:srgbClr val="ffffff"/>
                  </a:solidFill>
                </a:uFill>
                <a:latin typeface="Calibri"/>
              </a:rPr>
              <a:t>Седьмой уровень структуры</a:t>
            </a:r>
            <a:endParaRPr b="0" lang="ru-RU"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4.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4.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image" Target="../media/image13.tif"/><Relationship Id="rId3"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wmf"/><Relationship Id="rId3" Type="http://schemas.openxmlformats.org/officeDocument/2006/relationships/image" Target="../media/image16.wmf"/><Relationship Id="rId4" Type="http://schemas.openxmlformats.org/officeDocument/2006/relationships/image" Target="../media/image17.wmf"/><Relationship Id="rId5"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620640" y="2046600"/>
            <a:ext cx="9260640" cy="1370520"/>
          </a:xfrm>
          <a:prstGeom prst="rect">
            <a:avLst/>
          </a:prstGeom>
          <a:noFill/>
          <a:ln>
            <a:noFill/>
          </a:ln>
        </p:spPr>
        <p:style>
          <a:lnRef idx="0"/>
          <a:fillRef idx="0"/>
          <a:effectRef idx="0"/>
          <a:fontRef idx="minor"/>
        </p:style>
        <p:txBody>
          <a:bodyPr lIns="90000" rIns="90000" tIns="45000" bIns="45000"/>
          <a:p>
            <a:pPr>
              <a:lnSpc>
                <a:spcPct val="100000"/>
              </a:lnSpc>
            </a:pPr>
            <a:r>
              <a:rPr b="1" lang="ru-RU" sz="4200" spc="-1" strike="noStrike">
                <a:solidFill>
                  <a:srgbClr val="000000"/>
                </a:solidFill>
                <a:uFill>
                  <a:solidFill>
                    <a:srgbClr val="ffffff"/>
                  </a:solidFill>
                </a:uFill>
                <a:latin typeface="Anglecia Pro Title"/>
                <a:ea typeface="ＭＳ Ｐゴシック"/>
              </a:rPr>
              <a:t>Тонкости законодательства</a:t>
            </a:r>
            <a:endParaRPr b="0" lang="ru-RU" sz="4200" spc="-1" strike="noStrike">
              <a:solidFill>
                <a:srgbClr val="000000"/>
              </a:solidFill>
              <a:uFill>
                <a:solidFill>
                  <a:srgbClr val="ffffff"/>
                </a:solidFill>
              </a:uFill>
              <a:latin typeface="Arial"/>
            </a:endParaRPr>
          </a:p>
          <a:p>
            <a:pPr>
              <a:lnSpc>
                <a:spcPct val="100000"/>
              </a:lnSpc>
            </a:pPr>
            <a:r>
              <a:rPr b="1" lang="ru-RU" sz="4200" spc="-1" strike="noStrike">
                <a:solidFill>
                  <a:srgbClr val="000000"/>
                </a:solidFill>
                <a:uFill>
                  <a:solidFill>
                    <a:srgbClr val="ffffff"/>
                  </a:solidFill>
                </a:uFill>
                <a:latin typeface="Anglecia Pro Title"/>
                <a:ea typeface="ＭＳ Ｐゴシック"/>
              </a:rPr>
              <a:t>при работе с валютой</a:t>
            </a:r>
            <a:endParaRPr b="0" lang="ru-RU" sz="4200" spc="-1" strike="noStrike">
              <a:solidFill>
                <a:srgbClr val="000000"/>
              </a:solidFill>
              <a:uFill>
                <a:solidFill>
                  <a:srgbClr val="ffffff"/>
                </a:solidFill>
              </a:uFill>
              <a:latin typeface="Arial"/>
            </a:endParaRPr>
          </a:p>
        </p:txBody>
      </p:sp>
      <p:pic>
        <p:nvPicPr>
          <p:cNvPr id="84" name="Picture 3" descr=""/>
          <p:cNvPicPr/>
          <p:nvPr/>
        </p:nvPicPr>
        <p:blipFill>
          <a:blip r:embed="rId1"/>
          <a:stretch/>
        </p:blipFill>
        <p:spPr>
          <a:xfrm>
            <a:off x="703800" y="557280"/>
            <a:ext cx="1823760" cy="574200"/>
          </a:xfrm>
          <a:prstGeom prst="rect">
            <a:avLst/>
          </a:prstGeom>
          <a:ln>
            <a:noFill/>
          </a:ln>
        </p:spPr>
      </p:pic>
      <p:sp>
        <p:nvSpPr>
          <p:cNvPr id="85" name="CustomShape 2"/>
          <p:cNvSpPr/>
          <p:nvPr/>
        </p:nvSpPr>
        <p:spPr>
          <a:xfrm>
            <a:off x="607320" y="5662080"/>
            <a:ext cx="54885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1800" spc="-1" strike="noStrike">
                <a:solidFill>
                  <a:srgbClr val="000000"/>
                </a:solidFill>
                <a:uFill>
                  <a:solidFill>
                    <a:srgbClr val="ffffff"/>
                  </a:solidFill>
                </a:uFill>
                <a:latin typeface="Geometria"/>
              </a:rPr>
              <a:t>8 800 2000 024</a:t>
            </a:r>
            <a:endParaRPr b="0" lang="ru-RU" sz="1800" spc="-1" strike="noStrike">
              <a:solidFill>
                <a:srgbClr val="000000"/>
              </a:solidFill>
              <a:uFill>
                <a:solidFill>
                  <a:srgbClr val="ffffff"/>
                </a:solidFill>
              </a:uFill>
              <a:latin typeface="Arial"/>
            </a:endParaRPr>
          </a:p>
          <a:p>
            <a:pPr>
              <a:lnSpc>
                <a:spcPct val="100000"/>
              </a:lnSpc>
            </a:pPr>
            <a:r>
              <a:rPr b="1" lang="ru-RU" sz="1800" spc="-1" strike="noStrike">
                <a:solidFill>
                  <a:srgbClr val="000000"/>
                </a:solidFill>
                <a:uFill>
                  <a:solidFill>
                    <a:srgbClr val="ffffff"/>
                  </a:solidFill>
                </a:uFill>
                <a:latin typeface="Geometria"/>
              </a:rPr>
              <a:t>tochka.com</a:t>
            </a:r>
            <a:endParaRPr b="0" lang="ru-RU" sz="1800" spc="-1" strike="noStrike">
              <a:solidFill>
                <a:srgbClr val="000000"/>
              </a:solidFill>
              <a:uFill>
                <a:solidFill>
                  <a:srgbClr val="ffffff"/>
                </a:solidFill>
              </a:uFill>
              <a:latin typeface="Arial"/>
            </a:endParaRPr>
          </a:p>
        </p:txBody>
      </p:sp>
      <p:pic>
        <p:nvPicPr>
          <p:cNvPr id="86" name="Рисунок 6" descr=""/>
          <p:cNvPicPr/>
          <p:nvPr/>
        </p:nvPicPr>
        <p:blipFill>
          <a:blip r:embed="rId2"/>
          <a:stretch/>
        </p:blipFill>
        <p:spPr>
          <a:xfrm>
            <a:off x="7954560" y="-524520"/>
            <a:ext cx="3578400" cy="76780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87520" y="1233720"/>
            <a:ext cx="7306920" cy="476640"/>
          </a:xfrm>
          <a:prstGeom prst="rect">
            <a:avLst/>
          </a:prstGeom>
          <a:noFill/>
          <a:ln>
            <a:noFill/>
          </a:ln>
        </p:spPr>
        <p:style>
          <a:lnRef idx="0"/>
          <a:fillRef idx="0"/>
          <a:effectRef idx="0"/>
          <a:fontRef idx="minor"/>
        </p:style>
      </p:sp>
      <p:sp>
        <p:nvSpPr>
          <p:cNvPr id="148" name="CustomShape 2"/>
          <p:cNvSpPr/>
          <p:nvPr/>
        </p:nvSpPr>
        <p:spPr>
          <a:xfrm>
            <a:off x="587520" y="3034440"/>
            <a:ext cx="6283800" cy="36468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Обязательная продажа выручки 0%</a:t>
            </a:r>
            <a:endParaRPr b="0" lang="ru-RU" sz="1800" spc="-1" strike="noStrike">
              <a:solidFill>
                <a:srgbClr val="000000"/>
              </a:solidFill>
              <a:uFill>
                <a:solidFill>
                  <a:srgbClr val="ffffff"/>
                </a:solidFill>
              </a:uFill>
              <a:latin typeface="Arial"/>
            </a:endParaRPr>
          </a:p>
        </p:txBody>
      </p:sp>
      <p:sp>
        <p:nvSpPr>
          <p:cNvPr id="149" name="CustomShape 3"/>
          <p:cNvSpPr/>
          <p:nvPr/>
        </p:nvSpPr>
        <p:spPr>
          <a:xfrm>
            <a:off x="587520" y="2387880"/>
            <a:ext cx="57189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Оставить на счёте</a:t>
            </a:r>
            <a:endParaRPr b="0" lang="ru-RU" sz="36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587520" y="1233720"/>
            <a:ext cx="7306920" cy="476640"/>
          </a:xfrm>
          <a:prstGeom prst="rect">
            <a:avLst/>
          </a:prstGeom>
          <a:noFill/>
          <a:ln>
            <a:noFill/>
          </a:ln>
        </p:spPr>
        <p:style>
          <a:lnRef idx="0"/>
          <a:fillRef idx="0"/>
          <a:effectRef idx="0"/>
          <a:fontRef idx="minor"/>
        </p:style>
      </p:sp>
      <p:sp>
        <p:nvSpPr>
          <p:cNvPr id="151" name="CustomShape 2"/>
          <p:cNvSpPr/>
          <p:nvPr/>
        </p:nvSpPr>
        <p:spPr>
          <a:xfrm>
            <a:off x="587520" y="3034440"/>
            <a:ext cx="6283800" cy="63900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В интернет-банке вы видите курс биржи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плюс спред банка</a:t>
            </a:r>
            <a:endParaRPr b="0" lang="ru-RU" sz="1800" spc="-1" strike="noStrike">
              <a:solidFill>
                <a:srgbClr val="000000"/>
              </a:solidFill>
              <a:uFill>
                <a:solidFill>
                  <a:srgbClr val="ffffff"/>
                </a:solidFill>
              </a:uFill>
              <a:latin typeface="Arial"/>
            </a:endParaRPr>
          </a:p>
        </p:txBody>
      </p:sp>
      <p:sp>
        <p:nvSpPr>
          <p:cNvPr id="152" name="CustomShape 3"/>
          <p:cNvSpPr/>
          <p:nvPr/>
        </p:nvSpPr>
        <p:spPr>
          <a:xfrm>
            <a:off x="587520" y="2387880"/>
            <a:ext cx="57189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Обменять на рубли</a:t>
            </a:r>
            <a:endParaRPr b="0" lang="ru-RU" sz="36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587520" y="1233720"/>
            <a:ext cx="7306920" cy="476640"/>
          </a:xfrm>
          <a:prstGeom prst="rect">
            <a:avLst/>
          </a:prstGeom>
          <a:noFill/>
          <a:ln>
            <a:noFill/>
          </a:ln>
        </p:spPr>
        <p:style>
          <a:lnRef idx="0"/>
          <a:fillRef idx="0"/>
          <a:effectRef idx="0"/>
          <a:fontRef idx="minor"/>
        </p:style>
      </p:sp>
      <p:sp>
        <p:nvSpPr>
          <p:cNvPr id="154" name="CustomShape 2"/>
          <p:cNvSpPr/>
          <p:nvPr/>
        </p:nvSpPr>
        <p:spPr>
          <a:xfrm>
            <a:off x="587520" y="3034440"/>
            <a:ext cx="6283800" cy="63900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Можно расплачиваться за товары или снимать наличку за границей</a:t>
            </a:r>
            <a:endParaRPr b="0" lang="ru-RU" sz="1800" spc="-1" strike="noStrike">
              <a:solidFill>
                <a:srgbClr val="000000"/>
              </a:solidFill>
              <a:uFill>
                <a:solidFill>
                  <a:srgbClr val="ffffff"/>
                </a:solidFill>
              </a:uFill>
              <a:latin typeface="Arial"/>
            </a:endParaRPr>
          </a:p>
        </p:txBody>
      </p:sp>
      <p:sp>
        <p:nvSpPr>
          <p:cNvPr id="155" name="CustomShape 3"/>
          <p:cNvSpPr/>
          <p:nvPr/>
        </p:nvSpPr>
        <p:spPr>
          <a:xfrm>
            <a:off x="587520" y="2387880"/>
            <a:ext cx="5718960" cy="118692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Перевести на свой счёт</a:t>
            </a:r>
            <a:endParaRPr b="0" lang="ru-RU" sz="36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587520" y="3147480"/>
            <a:ext cx="6283800" cy="63828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Валютная корпоративная карта есть не во всех банках</a:t>
            </a:r>
            <a:endParaRPr b="0" lang="ru-RU" sz="1800" spc="-1" strike="noStrike">
              <a:solidFill>
                <a:srgbClr val="000000"/>
              </a:solidFill>
              <a:uFill>
                <a:solidFill>
                  <a:srgbClr val="ffffff"/>
                </a:solidFill>
              </a:uFill>
              <a:latin typeface="Arial"/>
            </a:endParaRPr>
          </a:p>
        </p:txBody>
      </p:sp>
      <p:sp>
        <p:nvSpPr>
          <p:cNvPr id="157" name="CustomShape 2"/>
          <p:cNvSpPr/>
          <p:nvPr/>
        </p:nvSpPr>
        <p:spPr>
          <a:xfrm>
            <a:off x="587520" y="2387880"/>
            <a:ext cx="5718960" cy="118692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Корпоративная карта</a:t>
            </a:r>
            <a:endParaRPr b="0" lang="ru-RU" sz="36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587520" y="3147480"/>
            <a:ext cx="6283800" cy="36468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Разрешено не всем </a:t>
            </a:r>
            <a:endParaRPr b="0" lang="ru-RU" sz="1800" spc="-1" strike="noStrike">
              <a:solidFill>
                <a:srgbClr val="000000"/>
              </a:solidFill>
              <a:uFill>
                <a:solidFill>
                  <a:srgbClr val="ffffff"/>
                </a:solidFill>
              </a:uFill>
              <a:latin typeface="Arial"/>
            </a:endParaRPr>
          </a:p>
        </p:txBody>
      </p:sp>
      <p:sp>
        <p:nvSpPr>
          <p:cNvPr id="159" name="CustomShape 2"/>
          <p:cNvSpPr/>
          <p:nvPr/>
        </p:nvSpPr>
        <p:spPr>
          <a:xfrm>
            <a:off x="587520" y="2387880"/>
            <a:ext cx="57189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Снять наличные</a:t>
            </a:r>
            <a:endParaRPr b="0" lang="ru-RU" sz="36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627840" y="2197080"/>
            <a:ext cx="7020360" cy="15822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Что такое валютный контроль и зачем он нужен</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Как правильно оформить документы, чтобы избежать проблем</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Как работать с валютными счетами</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Как потратить валюту и не нарушить закон</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Как работать с популярными иностранными площадками</a:t>
            </a:r>
            <a:endParaRPr b="0" lang="ru-RU" sz="1400" spc="-1" strike="noStrike">
              <a:solidFill>
                <a:srgbClr val="000000"/>
              </a:solidFill>
              <a:uFill>
                <a:solidFill>
                  <a:srgbClr val="ffffff"/>
                </a:solidFill>
              </a:uFill>
              <a:latin typeface="Arial"/>
            </a:endParaRPr>
          </a:p>
        </p:txBody>
      </p:sp>
      <p:sp>
        <p:nvSpPr>
          <p:cNvPr id="88" name="CustomShape 2"/>
          <p:cNvSpPr/>
          <p:nvPr/>
        </p:nvSpPr>
        <p:spPr>
          <a:xfrm>
            <a:off x="627840" y="625680"/>
            <a:ext cx="93549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Сегодня обсудим</a:t>
            </a:r>
            <a:endParaRPr b="0" lang="ru-RU" sz="3600" spc="-1" strike="noStrike">
              <a:solidFill>
                <a:srgbClr val="000000"/>
              </a:solidFill>
              <a:uFill>
                <a:solidFill>
                  <a:srgbClr val="ffffff"/>
                </a:solidFill>
              </a:uFill>
              <a:latin typeface="Arial"/>
            </a:endParaRPr>
          </a:p>
        </p:txBody>
      </p:sp>
      <p:pic>
        <p:nvPicPr>
          <p:cNvPr id="89" name="Рисунок 5" descr=""/>
          <p:cNvPicPr/>
          <p:nvPr/>
        </p:nvPicPr>
        <p:blipFill>
          <a:blip r:embed="rId1"/>
          <a:stretch/>
        </p:blipFill>
        <p:spPr>
          <a:xfrm>
            <a:off x="7954560" y="-524520"/>
            <a:ext cx="3578400" cy="76780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587520" y="1233720"/>
            <a:ext cx="7306920" cy="476640"/>
          </a:xfrm>
          <a:prstGeom prst="rect">
            <a:avLst/>
          </a:prstGeom>
          <a:noFill/>
          <a:ln>
            <a:noFill/>
          </a:ln>
        </p:spPr>
        <p:style>
          <a:lnRef idx="0"/>
          <a:fillRef idx="0"/>
          <a:effectRef idx="0"/>
          <a:fontRef idx="minor"/>
        </p:style>
      </p:sp>
      <p:sp>
        <p:nvSpPr>
          <p:cNvPr id="91" name="CustomShape 2"/>
          <p:cNvSpPr/>
          <p:nvPr/>
        </p:nvSpPr>
        <p:spPr>
          <a:xfrm>
            <a:off x="614520" y="1512720"/>
            <a:ext cx="9027000" cy="91332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Вам придётся с ним столкнуться при получении оплаты по заказам от иностранных заказчиков. В глазах государства вы становитесь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экспортёром услуг, а ваш иностранный заказчик – нерезидентом. </a:t>
            </a:r>
            <a:endParaRPr b="0" lang="ru-RU" sz="1800" spc="-1" strike="noStrike">
              <a:solidFill>
                <a:srgbClr val="000000"/>
              </a:solidFill>
              <a:uFill>
                <a:solidFill>
                  <a:srgbClr val="ffffff"/>
                </a:solidFill>
              </a:uFill>
              <a:latin typeface="Arial"/>
            </a:endParaRPr>
          </a:p>
        </p:txBody>
      </p:sp>
      <p:sp>
        <p:nvSpPr>
          <p:cNvPr id="92" name="CustomShape 3"/>
          <p:cNvSpPr/>
          <p:nvPr/>
        </p:nvSpPr>
        <p:spPr>
          <a:xfrm>
            <a:off x="627840" y="625680"/>
            <a:ext cx="93549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Валютный контроль </a:t>
            </a:r>
            <a:endParaRPr b="0" lang="ru-RU" sz="3600" spc="-1" strike="noStrike">
              <a:solidFill>
                <a:srgbClr val="000000"/>
              </a:solidFill>
              <a:uFill>
                <a:solidFill>
                  <a:srgbClr val="ffffff"/>
                </a:solidFill>
              </a:uFill>
              <a:latin typeface="Arial"/>
            </a:endParaRPr>
          </a:p>
        </p:txBody>
      </p:sp>
      <p:sp>
        <p:nvSpPr>
          <p:cNvPr id="93" name="CustomShape 4"/>
          <p:cNvSpPr/>
          <p:nvPr/>
        </p:nvSpPr>
        <p:spPr>
          <a:xfrm>
            <a:off x="614520" y="3159720"/>
            <a:ext cx="3271320" cy="456120"/>
          </a:xfrm>
          <a:prstGeom prst="rect">
            <a:avLst/>
          </a:prstGeom>
          <a:noFill/>
          <a:ln>
            <a:noFill/>
          </a:ln>
        </p:spPr>
        <p:style>
          <a:lnRef idx="0"/>
          <a:fillRef idx="0"/>
          <a:effectRef idx="0"/>
          <a:fontRef idx="minor"/>
        </p:style>
        <p:txBody>
          <a:bodyPr lIns="90000" rIns="90000" tIns="45000" bIns="45000"/>
          <a:p>
            <a:pPr>
              <a:lnSpc>
                <a:spcPct val="100000"/>
              </a:lnSpc>
            </a:pPr>
            <a:r>
              <a:rPr b="0" lang="ru-RU" sz="2400" spc="-1" strike="noStrike">
                <a:solidFill>
                  <a:srgbClr val="000000"/>
                </a:solidFill>
                <a:uFill>
                  <a:solidFill>
                    <a:srgbClr val="ffffff"/>
                  </a:solidFill>
                </a:uFill>
                <a:latin typeface="Geometria Medium"/>
              </a:rPr>
              <a:t>Задачи: </a:t>
            </a:r>
            <a:endParaRPr b="0" lang="ru-RU" sz="2400" spc="-1" strike="noStrike">
              <a:solidFill>
                <a:srgbClr val="000000"/>
              </a:solidFill>
              <a:uFill>
                <a:solidFill>
                  <a:srgbClr val="ffffff"/>
                </a:solidFill>
              </a:uFill>
              <a:latin typeface="Arial"/>
            </a:endParaRPr>
          </a:p>
        </p:txBody>
      </p:sp>
      <p:sp>
        <p:nvSpPr>
          <p:cNvPr id="94" name="CustomShape 5"/>
          <p:cNvSpPr/>
          <p:nvPr/>
        </p:nvSpPr>
        <p:spPr>
          <a:xfrm>
            <a:off x="627840" y="3702600"/>
            <a:ext cx="7020360" cy="6231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регулировать отток денег из страны</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обеспечивать экономическую стабильность</a:t>
            </a:r>
            <a:endParaRPr b="0" lang="ru-RU" sz="1400" spc="-1" strike="noStrike">
              <a:solidFill>
                <a:srgbClr val="000000"/>
              </a:solidFill>
              <a:uFill>
                <a:solidFill>
                  <a:srgbClr val="ffffff"/>
                </a:solidFill>
              </a:uFill>
              <a:latin typeface="Arial"/>
            </a:endParaRPr>
          </a:p>
        </p:txBody>
      </p:sp>
      <p:pic>
        <p:nvPicPr>
          <p:cNvPr id="95" name="Рисунок 10" descr=""/>
          <p:cNvPicPr/>
          <p:nvPr/>
        </p:nvPicPr>
        <p:blipFill>
          <a:blip r:embed="rId1"/>
          <a:stretch/>
        </p:blipFill>
        <p:spPr>
          <a:xfrm>
            <a:off x="9454680" y="2741760"/>
            <a:ext cx="2737080" cy="4203360"/>
          </a:xfrm>
          <a:prstGeom prst="rect">
            <a:avLst/>
          </a:prstGeom>
          <a:ln>
            <a:noFill/>
          </a:ln>
        </p:spPr>
      </p:pic>
      <p:pic>
        <p:nvPicPr>
          <p:cNvPr id="96" name="Рисунок 12" descr=""/>
          <p:cNvPicPr/>
          <p:nvPr/>
        </p:nvPicPr>
        <p:blipFill>
          <a:blip r:embed="rId2"/>
          <a:stretch/>
        </p:blipFill>
        <p:spPr>
          <a:xfrm>
            <a:off x="9668520" y="625680"/>
            <a:ext cx="1547280" cy="27154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87520" y="1233720"/>
            <a:ext cx="7306920" cy="476640"/>
          </a:xfrm>
          <a:prstGeom prst="rect">
            <a:avLst/>
          </a:prstGeom>
          <a:noFill/>
          <a:ln>
            <a:noFill/>
          </a:ln>
        </p:spPr>
        <p:style>
          <a:lnRef idx="0"/>
          <a:fillRef idx="0"/>
          <a:effectRef idx="0"/>
          <a:fontRef idx="minor"/>
        </p:style>
      </p:sp>
      <p:sp>
        <p:nvSpPr>
          <p:cNvPr id="98" name="CustomShape 2"/>
          <p:cNvSpPr/>
          <p:nvPr/>
        </p:nvSpPr>
        <p:spPr>
          <a:xfrm>
            <a:off x="8863920" y="4240800"/>
            <a:ext cx="1913400" cy="63900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Medium"/>
              </a:rPr>
              <a:t>Валютный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Medium"/>
              </a:rPr>
              <a:t>счёт</a:t>
            </a:r>
            <a:endParaRPr b="0" lang="ru-RU" sz="1800" spc="-1" strike="noStrike">
              <a:solidFill>
                <a:srgbClr val="000000"/>
              </a:solidFill>
              <a:uFill>
                <a:solidFill>
                  <a:srgbClr val="ffffff"/>
                </a:solidFill>
              </a:uFill>
              <a:latin typeface="Arial"/>
            </a:endParaRPr>
          </a:p>
        </p:txBody>
      </p:sp>
      <p:sp>
        <p:nvSpPr>
          <p:cNvPr id="99" name="CustomShape 3"/>
          <p:cNvSpPr/>
          <p:nvPr/>
        </p:nvSpPr>
        <p:spPr>
          <a:xfrm>
            <a:off x="4357080" y="2791440"/>
            <a:ext cx="2301120" cy="3006360"/>
          </a:xfrm>
          <a:prstGeom prst="rect">
            <a:avLst/>
          </a:prstGeom>
          <a:ln w="57240"/>
        </p:spPr>
        <p:style>
          <a:lnRef idx="2">
            <a:schemeClr val="dk1"/>
          </a:lnRef>
          <a:fillRef idx="1">
            <a:schemeClr val="lt1"/>
          </a:fillRef>
          <a:effectRef idx="0">
            <a:schemeClr val="dk1"/>
          </a:effectRef>
          <a:fontRef idx="minor"/>
        </p:style>
      </p:sp>
      <p:sp>
        <p:nvSpPr>
          <p:cNvPr id="100" name="CustomShape 4"/>
          <p:cNvSpPr/>
          <p:nvPr/>
        </p:nvSpPr>
        <p:spPr>
          <a:xfrm>
            <a:off x="4219920" y="2656440"/>
            <a:ext cx="2301120" cy="3006360"/>
          </a:xfrm>
          <a:prstGeom prst="rect">
            <a:avLst/>
          </a:prstGeom>
          <a:ln w="57240"/>
        </p:spPr>
        <p:style>
          <a:lnRef idx="2">
            <a:schemeClr val="dk1"/>
          </a:lnRef>
          <a:fillRef idx="1">
            <a:schemeClr val="lt1"/>
          </a:fillRef>
          <a:effectRef idx="0">
            <a:schemeClr val="dk1"/>
          </a:effectRef>
          <a:fontRef idx="minor"/>
        </p:style>
      </p:sp>
      <p:sp>
        <p:nvSpPr>
          <p:cNvPr id="101" name="CustomShape 5"/>
          <p:cNvSpPr/>
          <p:nvPr/>
        </p:nvSpPr>
        <p:spPr>
          <a:xfrm>
            <a:off x="4384800" y="3398400"/>
            <a:ext cx="576720" cy="233280"/>
          </a:xfrm>
          <a:prstGeom prst="rect">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102" name="CustomShape 6"/>
          <p:cNvSpPr/>
          <p:nvPr/>
        </p:nvSpPr>
        <p:spPr>
          <a:xfrm>
            <a:off x="4384800" y="3944880"/>
            <a:ext cx="576720" cy="233280"/>
          </a:xfrm>
          <a:prstGeom prst="rect">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103" name="CustomShape 7"/>
          <p:cNvSpPr/>
          <p:nvPr/>
        </p:nvSpPr>
        <p:spPr>
          <a:xfrm>
            <a:off x="4384800" y="4550760"/>
            <a:ext cx="576720" cy="233280"/>
          </a:xfrm>
          <a:prstGeom prst="rect">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104" name="Line 8"/>
          <p:cNvSpPr/>
          <p:nvPr/>
        </p:nvSpPr>
        <p:spPr>
          <a:xfrm>
            <a:off x="5370480" y="3398400"/>
            <a:ext cx="928800" cy="360"/>
          </a:xfrm>
          <a:prstGeom prst="line">
            <a:avLst/>
          </a:prstGeom>
          <a:ln w="38160"/>
        </p:spPr>
        <p:style>
          <a:lnRef idx="1">
            <a:schemeClr val="dk1"/>
          </a:lnRef>
          <a:fillRef idx="0">
            <a:schemeClr val="dk1"/>
          </a:fillRef>
          <a:effectRef idx="0">
            <a:schemeClr val="dk1"/>
          </a:effectRef>
          <a:fontRef idx="minor"/>
        </p:style>
      </p:sp>
      <p:sp>
        <p:nvSpPr>
          <p:cNvPr id="105" name="Line 9"/>
          <p:cNvSpPr/>
          <p:nvPr/>
        </p:nvSpPr>
        <p:spPr>
          <a:xfrm>
            <a:off x="5370480" y="3571200"/>
            <a:ext cx="928800" cy="360"/>
          </a:xfrm>
          <a:prstGeom prst="line">
            <a:avLst/>
          </a:prstGeom>
          <a:ln w="38160"/>
        </p:spPr>
        <p:style>
          <a:lnRef idx="1">
            <a:schemeClr val="dk1"/>
          </a:lnRef>
          <a:fillRef idx="0">
            <a:schemeClr val="dk1"/>
          </a:fillRef>
          <a:effectRef idx="0">
            <a:schemeClr val="dk1"/>
          </a:effectRef>
          <a:fontRef idx="minor"/>
        </p:style>
      </p:sp>
      <p:sp>
        <p:nvSpPr>
          <p:cNvPr id="106" name="CustomShape 10"/>
          <p:cNvSpPr/>
          <p:nvPr/>
        </p:nvSpPr>
        <p:spPr>
          <a:xfrm>
            <a:off x="7194960" y="4039200"/>
            <a:ext cx="810720" cy="818640"/>
          </a:xfrm>
          <a:prstGeom prst="stripedRightArrow">
            <a:avLst>
              <a:gd name="adj1" fmla="val 50000"/>
              <a:gd name="adj2" fmla="val 50000"/>
            </a:avLst>
          </a:prstGeom>
          <a:ln w="57240"/>
        </p:spPr>
        <p:style>
          <a:lnRef idx="2">
            <a:schemeClr val="dk1"/>
          </a:lnRef>
          <a:fillRef idx="1">
            <a:schemeClr val="lt1"/>
          </a:fillRef>
          <a:effectRef idx="0">
            <a:schemeClr val="dk1"/>
          </a:effectRef>
          <a:fontRef idx="minor"/>
        </p:style>
      </p:sp>
      <p:sp>
        <p:nvSpPr>
          <p:cNvPr id="107" name="CustomShape 11"/>
          <p:cNvSpPr/>
          <p:nvPr/>
        </p:nvSpPr>
        <p:spPr>
          <a:xfrm>
            <a:off x="4343040" y="2850480"/>
            <a:ext cx="1645560" cy="36468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Medium"/>
              </a:rPr>
              <a:t>Документ</a:t>
            </a:r>
            <a:endParaRPr b="0" lang="ru-RU" sz="1800" spc="-1" strike="noStrike">
              <a:solidFill>
                <a:srgbClr val="000000"/>
              </a:solidFill>
              <a:uFill>
                <a:solidFill>
                  <a:srgbClr val="ffffff"/>
                </a:solidFill>
              </a:uFill>
              <a:latin typeface="Arial"/>
            </a:endParaRPr>
          </a:p>
        </p:txBody>
      </p:sp>
      <p:pic>
        <p:nvPicPr>
          <p:cNvPr id="108" name="Рисунок 38" descr=""/>
          <p:cNvPicPr/>
          <p:nvPr/>
        </p:nvPicPr>
        <p:blipFill>
          <a:blip r:embed="rId1"/>
          <a:stretch/>
        </p:blipFill>
        <p:spPr>
          <a:xfrm>
            <a:off x="8543160" y="3364920"/>
            <a:ext cx="2353320" cy="2078640"/>
          </a:xfrm>
          <a:prstGeom prst="rect">
            <a:avLst/>
          </a:prstGeom>
          <a:ln>
            <a:noFill/>
          </a:ln>
        </p:spPr>
      </p:pic>
      <p:sp>
        <p:nvSpPr>
          <p:cNvPr id="109" name="Line 12"/>
          <p:cNvSpPr/>
          <p:nvPr/>
        </p:nvSpPr>
        <p:spPr>
          <a:xfrm>
            <a:off x="5370480" y="3767760"/>
            <a:ext cx="928800" cy="360"/>
          </a:xfrm>
          <a:prstGeom prst="line">
            <a:avLst/>
          </a:prstGeom>
          <a:ln w="38160"/>
        </p:spPr>
        <p:style>
          <a:lnRef idx="1">
            <a:schemeClr val="dk1"/>
          </a:lnRef>
          <a:fillRef idx="0">
            <a:schemeClr val="dk1"/>
          </a:fillRef>
          <a:effectRef idx="0">
            <a:schemeClr val="dk1"/>
          </a:effectRef>
          <a:fontRef idx="minor"/>
        </p:style>
      </p:sp>
      <p:sp>
        <p:nvSpPr>
          <p:cNvPr id="110" name="Line 13"/>
          <p:cNvSpPr/>
          <p:nvPr/>
        </p:nvSpPr>
        <p:spPr>
          <a:xfrm>
            <a:off x="5370480" y="3940560"/>
            <a:ext cx="928800" cy="360"/>
          </a:xfrm>
          <a:prstGeom prst="line">
            <a:avLst/>
          </a:prstGeom>
          <a:ln w="38160"/>
        </p:spPr>
        <p:style>
          <a:lnRef idx="1">
            <a:schemeClr val="dk1"/>
          </a:lnRef>
          <a:fillRef idx="0">
            <a:schemeClr val="dk1"/>
          </a:fillRef>
          <a:effectRef idx="0">
            <a:schemeClr val="dk1"/>
          </a:effectRef>
          <a:fontRef idx="minor"/>
        </p:style>
      </p:sp>
      <p:sp>
        <p:nvSpPr>
          <p:cNvPr id="111" name="Line 14"/>
          <p:cNvSpPr/>
          <p:nvPr/>
        </p:nvSpPr>
        <p:spPr>
          <a:xfrm>
            <a:off x="5370480" y="4123800"/>
            <a:ext cx="928800" cy="360"/>
          </a:xfrm>
          <a:prstGeom prst="line">
            <a:avLst/>
          </a:prstGeom>
          <a:ln w="38160"/>
        </p:spPr>
        <p:style>
          <a:lnRef idx="1">
            <a:schemeClr val="dk1"/>
          </a:lnRef>
          <a:fillRef idx="0">
            <a:schemeClr val="dk1"/>
          </a:fillRef>
          <a:effectRef idx="0">
            <a:schemeClr val="dk1"/>
          </a:effectRef>
          <a:fontRef idx="minor"/>
        </p:style>
      </p:sp>
      <p:sp>
        <p:nvSpPr>
          <p:cNvPr id="112" name="Line 15"/>
          <p:cNvSpPr/>
          <p:nvPr/>
        </p:nvSpPr>
        <p:spPr>
          <a:xfrm>
            <a:off x="5370480" y="4296600"/>
            <a:ext cx="928800" cy="360"/>
          </a:xfrm>
          <a:prstGeom prst="line">
            <a:avLst/>
          </a:prstGeom>
          <a:ln w="38160"/>
        </p:spPr>
        <p:style>
          <a:lnRef idx="1">
            <a:schemeClr val="dk1"/>
          </a:lnRef>
          <a:fillRef idx="0">
            <a:schemeClr val="dk1"/>
          </a:fillRef>
          <a:effectRef idx="0">
            <a:schemeClr val="dk1"/>
          </a:effectRef>
          <a:fontRef idx="minor"/>
        </p:style>
      </p:sp>
      <p:sp>
        <p:nvSpPr>
          <p:cNvPr id="113" name="Line 16"/>
          <p:cNvSpPr/>
          <p:nvPr/>
        </p:nvSpPr>
        <p:spPr>
          <a:xfrm>
            <a:off x="5370480" y="4493160"/>
            <a:ext cx="928800" cy="360"/>
          </a:xfrm>
          <a:prstGeom prst="line">
            <a:avLst/>
          </a:prstGeom>
          <a:ln w="38160"/>
        </p:spPr>
        <p:style>
          <a:lnRef idx="1">
            <a:schemeClr val="dk1"/>
          </a:lnRef>
          <a:fillRef idx="0">
            <a:schemeClr val="dk1"/>
          </a:fillRef>
          <a:effectRef idx="0">
            <a:schemeClr val="dk1"/>
          </a:effectRef>
          <a:fontRef idx="minor"/>
        </p:style>
      </p:sp>
      <p:sp>
        <p:nvSpPr>
          <p:cNvPr id="114" name="Line 17"/>
          <p:cNvSpPr/>
          <p:nvPr/>
        </p:nvSpPr>
        <p:spPr>
          <a:xfrm>
            <a:off x="5370480" y="4665960"/>
            <a:ext cx="928800" cy="360"/>
          </a:xfrm>
          <a:prstGeom prst="line">
            <a:avLst/>
          </a:prstGeom>
          <a:ln w="38160"/>
        </p:spPr>
        <p:style>
          <a:lnRef idx="1">
            <a:schemeClr val="dk1"/>
          </a:lnRef>
          <a:fillRef idx="0">
            <a:schemeClr val="dk1"/>
          </a:fillRef>
          <a:effectRef idx="0">
            <a:schemeClr val="dk1"/>
          </a:effectRef>
          <a:fontRef idx="minor"/>
        </p:style>
      </p:sp>
      <p:sp>
        <p:nvSpPr>
          <p:cNvPr id="115" name="Line 18"/>
          <p:cNvSpPr/>
          <p:nvPr/>
        </p:nvSpPr>
        <p:spPr>
          <a:xfrm>
            <a:off x="5366520" y="4857840"/>
            <a:ext cx="928800" cy="360"/>
          </a:xfrm>
          <a:prstGeom prst="line">
            <a:avLst/>
          </a:prstGeom>
          <a:ln w="38160"/>
        </p:spPr>
        <p:style>
          <a:lnRef idx="1">
            <a:schemeClr val="dk1"/>
          </a:lnRef>
          <a:fillRef idx="0">
            <a:schemeClr val="dk1"/>
          </a:fillRef>
          <a:effectRef idx="0">
            <a:schemeClr val="dk1"/>
          </a:effectRef>
          <a:fontRef idx="minor"/>
        </p:style>
      </p:sp>
      <p:sp>
        <p:nvSpPr>
          <p:cNvPr id="116" name="CustomShape 19"/>
          <p:cNvSpPr/>
          <p:nvPr/>
        </p:nvSpPr>
        <p:spPr>
          <a:xfrm>
            <a:off x="2599560" y="4039200"/>
            <a:ext cx="810720" cy="818640"/>
          </a:xfrm>
          <a:prstGeom prst="stripedRightArrow">
            <a:avLst>
              <a:gd name="adj1" fmla="val 50000"/>
              <a:gd name="adj2" fmla="val 50000"/>
            </a:avLst>
          </a:prstGeom>
          <a:ln w="57240"/>
        </p:spPr>
        <p:style>
          <a:lnRef idx="2">
            <a:schemeClr val="dk1"/>
          </a:lnRef>
          <a:fillRef idx="1">
            <a:schemeClr val="lt1"/>
          </a:fillRef>
          <a:effectRef idx="0">
            <a:schemeClr val="dk1"/>
          </a:effectRef>
          <a:fontRef idx="minor"/>
        </p:style>
      </p:sp>
      <p:sp>
        <p:nvSpPr>
          <p:cNvPr id="117" name="CustomShape 20"/>
          <p:cNvSpPr/>
          <p:nvPr/>
        </p:nvSpPr>
        <p:spPr>
          <a:xfrm>
            <a:off x="600840" y="4235040"/>
            <a:ext cx="1624320" cy="63900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Medium"/>
              </a:rPr>
              <a:t>Транзитный счёт</a:t>
            </a:r>
            <a:endParaRPr b="0" lang="ru-RU" sz="1800" spc="-1" strike="noStrike">
              <a:solidFill>
                <a:srgbClr val="000000"/>
              </a:solidFill>
              <a:uFill>
                <a:solidFill>
                  <a:srgbClr val="ffffff"/>
                </a:solidFill>
              </a:uFill>
              <a:latin typeface="Arial"/>
            </a:endParaRPr>
          </a:p>
        </p:txBody>
      </p:sp>
      <p:sp>
        <p:nvSpPr>
          <p:cNvPr id="118" name="CustomShape 21"/>
          <p:cNvSpPr/>
          <p:nvPr/>
        </p:nvSpPr>
        <p:spPr>
          <a:xfrm>
            <a:off x="627840" y="625680"/>
            <a:ext cx="9457200" cy="118692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Как деньги попадают на валютный счёт</a:t>
            </a:r>
            <a:endParaRPr b="0" lang="ru-RU" sz="3600" spc="-1" strike="noStrike">
              <a:solidFill>
                <a:srgbClr val="000000"/>
              </a:solidFill>
              <a:uFill>
                <a:solidFill>
                  <a:srgbClr val="ffffff"/>
                </a:solidFill>
              </a:uFill>
              <a:latin typeface="Arial"/>
            </a:endParaRPr>
          </a:p>
        </p:txBody>
      </p:sp>
      <p:pic>
        <p:nvPicPr>
          <p:cNvPr id="119" name="Рисунок 2" descr=""/>
          <p:cNvPicPr/>
          <p:nvPr/>
        </p:nvPicPr>
        <p:blipFill>
          <a:blip r:embed="rId2"/>
          <a:stretch/>
        </p:blipFill>
        <p:spPr>
          <a:xfrm>
            <a:off x="-273600" y="952560"/>
            <a:ext cx="2805480" cy="28706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Рисунок 7" descr=""/>
          <p:cNvPicPr/>
          <p:nvPr/>
        </p:nvPicPr>
        <p:blipFill>
          <a:blip r:embed="rId1"/>
          <a:stretch/>
        </p:blipFill>
        <p:spPr>
          <a:xfrm rot="20781000">
            <a:off x="7916400" y="1342440"/>
            <a:ext cx="5365440" cy="4624560"/>
          </a:xfrm>
          <a:prstGeom prst="rect">
            <a:avLst/>
          </a:prstGeom>
          <a:ln>
            <a:noFill/>
          </a:ln>
          <a:effectLst>
            <a:outerShdw algn="tr" blurRad="50800" dir="8100000" dist="38100" rotWithShape="0">
              <a:srgbClr val="000000">
                <a:alpha val="40000"/>
              </a:srgbClr>
            </a:outerShdw>
          </a:effectLst>
        </p:spPr>
      </p:pic>
      <p:sp>
        <p:nvSpPr>
          <p:cNvPr id="121" name="CustomShape 1"/>
          <p:cNvSpPr/>
          <p:nvPr/>
        </p:nvSpPr>
        <p:spPr>
          <a:xfrm>
            <a:off x="587520" y="1233720"/>
            <a:ext cx="7306920" cy="476640"/>
          </a:xfrm>
          <a:prstGeom prst="rect">
            <a:avLst/>
          </a:prstGeom>
          <a:noFill/>
          <a:ln>
            <a:noFill/>
          </a:ln>
        </p:spPr>
        <p:style>
          <a:lnRef idx="0"/>
          <a:fillRef idx="0"/>
          <a:effectRef idx="0"/>
          <a:fontRef idx="minor"/>
        </p:style>
      </p:sp>
      <p:sp>
        <p:nvSpPr>
          <p:cNvPr id="122" name="CustomShape 2"/>
          <p:cNvSpPr/>
          <p:nvPr/>
        </p:nvSpPr>
        <p:spPr>
          <a:xfrm>
            <a:off x="4284360" y="277560"/>
            <a:ext cx="184320" cy="369000"/>
          </a:xfrm>
          <a:prstGeom prst="rect">
            <a:avLst/>
          </a:prstGeom>
          <a:noFill/>
          <a:ln>
            <a:noFill/>
          </a:ln>
        </p:spPr>
        <p:style>
          <a:lnRef idx="0"/>
          <a:fillRef idx="0"/>
          <a:effectRef idx="0"/>
          <a:fontRef idx="minor"/>
        </p:style>
      </p:sp>
      <p:pic>
        <p:nvPicPr>
          <p:cNvPr id="123" name="Рисунок 1" descr=""/>
          <p:cNvPicPr/>
          <p:nvPr/>
        </p:nvPicPr>
        <p:blipFill>
          <a:blip r:embed="rId2"/>
          <a:stretch/>
        </p:blipFill>
        <p:spPr>
          <a:xfrm rot="20781000">
            <a:off x="6827040" y="3981960"/>
            <a:ext cx="5310720" cy="4624560"/>
          </a:xfrm>
          <a:prstGeom prst="rect">
            <a:avLst/>
          </a:prstGeom>
          <a:ln>
            <a:noFill/>
          </a:ln>
          <a:effectLst>
            <a:outerShdw algn="tr" blurRad="50800" dir="8100000" dist="38100" rotWithShape="0">
              <a:srgbClr val="000000">
                <a:alpha val="40000"/>
              </a:srgbClr>
            </a:outerShdw>
          </a:effectLst>
        </p:spPr>
      </p:pic>
      <p:sp>
        <p:nvSpPr>
          <p:cNvPr id="124" name="CustomShape 3"/>
          <p:cNvSpPr/>
          <p:nvPr/>
        </p:nvSpPr>
        <p:spPr>
          <a:xfrm>
            <a:off x="627840" y="625680"/>
            <a:ext cx="945720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Контракт или инвойс?</a:t>
            </a:r>
            <a:endParaRPr b="0" lang="ru-RU" sz="3600" spc="-1" strike="noStrike">
              <a:solidFill>
                <a:srgbClr val="000000"/>
              </a:solidFill>
              <a:uFill>
                <a:solidFill>
                  <a:srgbClr val="ffffff"/>
                </a:solidFill>
              </a:uFill>
              <a:latin typeface="Arial"/>
            </a:endParaRPr>
          </a:p>
        </p:txBody>
      </p:sp>
      <p:sp>
        <p:nvSpPr>
          <p:cNvPr id="125" name="CustomShape 4"/>
          <p:cNvSpPr/>
          <p:nvPr/>
        </p:nvSpPr>
        <p:spPr>
          <a:xfrm>
            <a:off x="587520" y="1710720"/>
            <a:ext cx="3271320" cy="456120"/>
          </a:xfrm>
          <a:prstGeom prst="rect">
            <a:avLst/>
          </a:prstGeom>
          <a:noFill/>
          <a:ln>
            <a:noFill/>
          </a:ln>
        </p:spPr>
        <p:style>
          <a:lnRef idx="0"/>
          <a:fillRef idx="0"/>
          <a:effectRef idx="0"/>
          <a:fontRef idx="minor"/>
        </p:style>
        <p:txBody>
          <a:bodyPr lIns="90000" rIns="90000" tIns="45000" bIns="45000"/>
          <a:p>
            <a:pPr>
              <a:lnSpc>
                <a:spcPct val="100000"/>
              </a:lnSpc>
            </a:pPr>
            <a:r>
              <a:rPr b="0" lang="ru-RU" sz="2400" spc="-1" strike="noStrike">
                <a:solidFill>
                  <a:srgbClr val="000000"/>
                </a:solidFill>
                <a:uFill>
                  <a:solidFill>
                    <a:srgbClr val="ffffff"/>
                  </a:solidFill>
                </a:uFill>
                <a:latin typeface="Geometria Medium"/>
              </a:rPr>
              <a:t>Требования: </a:t>
            </a:r>
            <a:endParaRPr b="0" lang="ru-RU" sz="2400" spc="-1" strike="noStrike">
              <a:solidFill>
                <a:srgbClr val="000000"/>
              </a:solidFill>
              <a:uFill>
                <a:solidFill>
                  <a:srgbClr val="ffffff"/>
                </a:solidFill>
              </a:uFill>
              <a:latin typeface="Arial"/>
            </a:endParaRPr>
          </a:p>
        </p:txBody>
      </p:sp>
      <p:sp>
        <p:nvSpPr>
          <p:cNvPr id="126" name="CustomShape 5"/>
          <p:cNvSpPr/>
          <p:nvPr/>
        </p:nvSpPr>
        <p:spPr>
          <a:xfrm>
            <a:off x="600480" y="2253600"/>
            <a:ext cx="7020360" cy="15822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Кто и за что платит</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Сколько</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Как платят: авансом или по факту </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Срок выполнения </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Срок оплаты</a:t>
            </a:r>
            <a:endParaRPr b="0" lang="ru-RU" sz="14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7054560" y="873000"/>
            <a:ext cx="4478040" cy="5111280"/>
          </a:xfrm>
          <a:prstGeom prst="rect">
            <a:avLst/>
          </a:prstGeom>
          <a:solidFill>
            <a:schemeClr val="bg1"/>
          </a:solidFill>
          <a:ln>
            <a:solidFill>
              <a:schemeClr val="bg2">
                <a:lumMod val="75000"/>
              </a:schemeClr>
            </a:solidFill>
          </a:ln>
          <a:effectLst>
            <a:outerShdw algn="tl" blurRad="215900" dir="2700000" dist="114300" rotWithShape="0" sx="99000" sy="99000">
              <a:srgbClr val="000000">
                <a:alpha val="63000"/>
              </a:srgbClr>
            </a:outerShdw>
          </a:effectLst>
        </p:spPr>
        <p:style>
          <a:lnRef idx="2">
            <a:schemeClr val="accent1">
              <a:shade val="50000"/>
            </a:schemeClr>
          </a:lnRef>
          <a:fillRef idx="1">
            <a:schemeClr val="accent1"/>
          </a:fillRef>
          <a:effectRef idx="0">
            <a:schemeClr val="accent1"/>
          </a:effectRef>
          <a:fontRef idx="minor"/>
        </p:style>
      </p:sp>
      <p:sp>
        <p:nvSpPr>
          <p:cNvPr id="128" name="CustomShape 2"/>
          <p:cNvSpPr/>
          <p:nvPr/>
        </p:nvSpPr>
        <p:spPr>
          <a:xfrm>
            <a:off x="7166160" y="1058760"/>
            <a:ext cx="4623120" cy="456120"/>
          </a:xfrm>
          <a:prstGeom prst="rect">
            <a:avLst/>
          </a:prstGeom>
          <a:noFill/>
          <a:ln>
            <a:noFill/>
          </a:ln>
        </p:spPr>
        <p:style>
          <a:lnRef idx="0"/>
          <a:fillRef idx="0"/>
          <a:effectRef idx="0"/>
          <a:fontRef idx="minor"/>
        </p:style>
        <p:txBody>
          <a:bodyPr lIns="90000" rIns="90000" tIns="45000" bIns="45000"/>
          <a:p>
            <a:pPr>
              <a:lnSpc>
                <a:spcPct val="100000"/>
              </a:lnSpc>
            </a:pPr>
            <a:r>
              <a:rPr b="1" lang="ru-RU" sz="2400" spc="-1" strike="noStrike">
                <a:solidFill>
                  <a:srgbClr val="000000"/>
                </a:solidFill>
                <a:uFill>
                  <a:solidFill>
                    <a:srgbClr val="ffffff"/>
                  </a:solidFill>
                </a:uFill>
                <a:latin typeface="Georgia"/>
              </a:rPr>
              <a:t>SWIFT</a:t>
            </a:r>
            <a:endParaRPr b="0" lang="ru-RU" sz="2400" spc="-1" strike="noStrike">
              <a:solidFill>
                <a:srgbClr val="000000"/>
              </a:solidFill>
              <a:uFill>
                <a:solidFill>
                  <a:srgbClr val="ffffff"/>
                </a:solidFill>
              </a:uFill>
              <a:latin typeface="Arial"/>
            </a:endParaRPr>
          </a:p>
        </p:txBody>
      </p:sp>
      <p:sp>
        <p:nvSpPr>
          <p:cNvPr id="129" name="CustomShape 3"/>
          <p:cNvSpPr/>
          <p:nvPr/>
        </p:nvSpPr>
        <p:spPr>
          <a:xfrm>
            <a:off x="7275600" y="2058840"/>
            <a:ext cx="4133520" cy="228492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Andale Mono"/>
              </a:rPr>
              <a:t>…</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:32A:190226EUR1215,25 </a:t>
            </a:r>
            <a:r>
              <a:rPr b="0" lang="ru-RU" sz="1800" spc="-1" strike="noStrike">
                <a:solidFill>
                  <a:srgbClr val="000000"/>
                </a:solidFill>
                <a:uFill>
                  <a:solidFill>
                    <a:srgbClr val="ffffff"/>
                  </a:solidFill>
                </a:uFill>
                <a:latin typeface="Andale Mono"/>
              </a:rPr>
              <a:t>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:33B:EUR1250  </a:t>
            </a:r>
            <a:r>
              <a:rPr b="0" lang="ru-RU" sz="1800" spc="-1" strike="noStrike">
                <a:solidFill>
                  <a:srgbClr val="000000"/>
                </a:solidFill>
                <a:uFill>
                  <a:solidFill>
                    <a:srgbClr val="ffffff"/>
                  </a:solidFill>
                </a:uFill>
                <a:latin typeface="Andale Mono"/>
              </a:rPr>
              <a:t>	</a:t>
            </a:r>
            <a:r>
              <a:rPr b="0" lang="ru-RU" sz="1800" spc="-1" strike="noStrike">
                <a:solidFill>
                  <a:srgbClr val="000000"/>
                </a:solidFill>
                <a:uFill>
                  <a:solidFill>
                    <a:srgbClr val="ffffff"/>
                  </a:solidFill>
                </a:uFill>
                <a:latin typeface="Andale Mono"/>
              </a:rPr>
              <a:t>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:71A:BEN </a:t>
            </a:r>
            <a:r>
              <a:rPr b="0" lang="ru-RU" sz="1800" spc="-1" strike="noStrike">
                <a:solidFill>
                  <a:srgbClr val="000000"/>
                </a:solidFill>
                <a:uFill>
                  <a:solidFill>
                    <a:srgbClr val="ffffff"/>
                  </a:solidFill>
                </a:uFill>
                <a:latin typeface="Andale Mono"/>
              </a:rPr>
              <a:t>	</a:t>
            </a:r>
            <a:r>
              <a:rPr b="0" lang="ru-RU" sz="1800" spc="-1" strike="noStrike">
                <a:solidFill>
                  <a:srgbClr val="000000"/>
                </a:solidFill>
                <a:uFill>
                  <a:solidFill>
                    <a:srgbClr val="ffffff"/>
                  </a:solidFill>
                </a:uFill>
                <a:latin typeface="Andale Mono"/>
              </a:rPr>
              <a:t>	</a:t>
            </a:r>
            <a:r>
              <a:rPr b="0" lang="ru-RU" sz="1800" spc="-1" strike="noStrike">
                <a:solidFill>
                  <a:srgbClr val="000000"/>
                </a:solidFill>
                <a:uFill>
                  <a:solidFill>
                    <a:srgbClr val="ffffff"/>
                  </a:solidFill>
                </a:uFill>
                <a:latin typeface="Andale Mono"/>
              </a:rPr>
              <a:t>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:71F:EUR12,5 </a:t>
            </a:r>
            <a:r>
              <a:rPr b="0" lang="ru-RU" sz="1800" spc="-1" strike="noStrike">
                <a:solidFill>
                  <a:srgbClr val="000000"/>
                </a:solidFill>
                <a:uFill>
                  <a:solidFill>
                    <a:srgbClr val="ffffff"/>
                  </a:solidFill>
                </a:uFill>
                <a:latin typeface="Andale Mono"/>
              </a:rPr>
              <a:t>	</a:t>
            </a:r>
            <a:r>
              <a:rPr b="0" lang="ru-RU" sz="1800" spc="-1" strike="noStrike">
                <a:solidFill>
                  <a:srgbClr val="000000"/>
                </a:solidFill>
                <a:uFill>
                  <a:solidFill>
                    <a:srgbClr val="ffffff"/>
                  </a:solidFill>
                </a:uFill>
                <a:latin typeface="Andale Mono"/>
              </a:rPr>
              <a:t>	</a:t>
            </a:r>
            <a:r>
              <a:rPr b="0" lang="ru-RU" sz="1800" spc="-1" strike="noStrike">
                <a:solidFill>
                  <a:srgbClr val="000000"/>
                </a:solidFill>
                <a:uFill>
                  <a:solidFill>
                    <a:srgbClr val="ffffff"/>
                  </a:solidFill>
                </a:uFill>
                <a:latin typeface="Andale Mono"/>
              </a:rPr>
              <a:t>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:71F:EUR22,25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Andale Mono"/>
              </a:rPr>
              <a:t>:71F:EUR0</a:t>
            </a:r>
            <a:endParaRPr b="0" lang="ru-RU" sz="1800" spc="-1" strike="noStrike">
              <a:solidFill>
                <a:srgbClr val="000000"/>
              </a:solidFill>
              <a:uFill>
                <a:solidFill>
                  <a:srgbClr val="ffffff"/>
                </a:solidFill>
              </a:uFill>
              <a:latin typeface="Arial"/>
            </a:endParaRPr>
          </a:p>
        </p:txBody>
      </p:sp>
      <p:sp>
        <p:nvSpPr>
          <p:cNvPr id="130" name="CustomShape 4"/>
          <p:cNvSpPr/>
          <p:nvPr/>
        </p:nvSpPr>
        <p:spPr>
          <a:xfrm>
            <a:off x="614520" y="2474280"/>
            <a:ext cx="4822920" cy="118692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Иногда сумма поступления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на валютный счёт меньше той, что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была отправлена вашим контрагентом</a:t>
            </a:r>
            <a:endParaRPr b="0" lang="ru-RU" sz="1800" spc="-1" strike="noStrike">
              <a:solidFill>
                <a:srgbClr val="000000"/>
              </a:solidFill>
              <a:uFill>
                <a:solidFill>
                  <a:srgbClr val="ffffff"/>
                </a:solidFill>
              </a:uFill>
              <a:latin typeface="Arial"/>
            </a:endParaRPr>
          </a:p>
        </p:txBody>
      </p:sp>
      <p:sp>
        <p:nvSpPr>
          <p:cNvPr id="131" name="CustomShape 5"/>
          <p:cNvSpPr/>
          <p:nvPr/>
        </p:nvSpPr>
        <p:spPr>
          <a:xfrm>
            <a:off x="614520" y="606600"/>
            <a:ext cx="5718960" cy="118764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Комиссии </a:t>
            </a:r>
            <a:endParaRPr b="0" lang="ru-RU" sz="3600" spc="-1" strike="noStrike">
              <a:solidFill>
                <a:srgbClr val="000000"/>
              </a:solidFill>
              <a:uFill>
                <a:solidFill>
                  <a:srgbClr val="ffffff"/>
                </a:solidFill>
              </a:uFill>
              <a:latin typeface="Arial"/>
            </a:endParaRPr>
          </a:p>
          <a:p>
            <a:pPr>
              <a:lnSpc>
                <a:spcPct val="100000"/>
              </a:lnSpc>
            </a:pPr>
            <a:r>
              <a:rPr b="1" lang="ru-RU" sz="3600" spc="-1" strike="noStrike">
                <a:solidFill>
                  <a:srgbClr val="000000"/>
                </a:solidFill>
                <a:uFill>
                  <a:solidFill>
                    <a:srgbClr val="ffffff"/>
                  </a:solidFill>
                </a:uFill>
                <a:latin typeface="Anglecia Pro Title"/>
              </a:rPr>
              <a:t>банков-посредников</a:t>
            </a:r>
            <a:endParaRPr b="0" lang="ru-RU" sz="36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87520" y="1233720"/>
            <a:ext cx="7306920" cy="476640"/>
          </a:xfrm>
          <a:prstGeom prst="rect">
            <a:avLst/>
          </a:prstGeom>
          <a:noFill/>
          <a:ln>
            <a:noFill/>
          </a:ln>
        </p:spPr>
        <p:style>
          <a:lnRef idx="0"/>
          <a:fillRef idx="0"/>
          <a:effectRef idx="0"/>
          <a:fontRef idx="minor"/>
        </p:style>
      </p:sp>
      <p:sp>
        <p:nvSpPr>
          <p:cNvPr id="133" name="CustomShape 2"/>
          <p:cNvSpPr/>
          <p:nvPr/>
        </p:nvSpPr>
        <p:spPr>
          <a:xfrm>
            <a:off x="1234080" y="1791360"/>
            <a:ext cx="6283800" cy="338148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Если заказчик оплатит не вовремя, штраф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может составить </a:t>
            </a:r>
            <a:r>
              <a:rPr b="0" lang="ru-RU" sz="1800" spc="-1" strike="noStrike">
                <a:solidFill>
                  <a:srgbClr val="000000"/>
                </a:solidFill>
                <a:uFill>
                  <a:solidFill>
                    <a:srgbClr val="ffffff"/>
                  </a:solidFill>
                </a:uFill>
                <a:latin typeface="Geometria Medium"/>
              </a:rPr>
              <a:t>до 100%</a:t>
            </a:r>
            <a:r>
              <a:rPr b="0" lang="ru-RU" sz="1800" spc="-1" strike="noStrike">
                <a:solidFill>
                  <a:srgbClr val="000000"/>
                </a:solidFill>
                <a:uFill>
                  <a:solidFill>
                    <a:srgbClr val="ffffff"/>
                  </a:solidFill>
                </a:uFill>
                <a:latin typeface="Geometria"/>
              </a:rPr>
              <a:t> заработанных денег</a:t>
            </a:r>
            <a:endParaRPr b="0" lang="ru-RU" sz="1800" spc="-1" strike="noStrike">
              <a:solidFill>
                <a:srgbClr val="000000"/>
              </a:solidFill>
              <a:uFill>
                <a:solidFill>
                  <a:srgbClr val="ffffff"/>
                </a:solidFill>
              </a:uFill>
              <a:latin typeface="Arial"/>
            </a:endParaRPr>
          </a:p>
          <a:p>
            <a:pPr>
              <a:lnSpc>
                <a:spcPct val="100000"/>
              </a:lnSpc>
            </a:pP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Если заказчик не заплатит полную сумму, штраф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может составить </a:t>
            </a:r>
            <a:r>
              <a:rPr b="0" lang="ru-RU" sz="1800" spc="-1" strike="noStrike">
                <a:solidFill>
                  <a:srgbClr val="000000"/>
                </a:solidFill>
                <a:uFill>
                  <a:solidFill>
                    <a:srgbClr val="ffffff"/>
                  </a:solidFill>
                </a:uFill>
                <a:latin typeface="Geometria Medium"/>
              </a:rPr>
              <a:t>до 100% </a:t>
            </a:r>
            <a:r>
              <a:rPr b="0" lang="ru-RU" sz="1800" spc="-1" strike="noStrike">
                <a:solidFill>
                  <a:srgbClr val="000000"/>
                </a:solidFill>
                <a:uFill>
                  <a:solidFill>
                    <a:srgbClr val="ffffff"/>
                  </a:solidFill>
                </a:uFill>
                <a:latin typeface="Geometria"/>
              </a:rPr>
              <a:t>от суммы, которая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не поступила на счёт</a:t>
            </a:r>
            <a:endParaRPr b="0" lang="ru-RU" sz="1800" spc="-1" strike="noStrike">
              <a:solidFill>
                <a:srgbClr val="000000"/>
              </a:solidFill>
              <a:uFill>
                <a:solidFill>
                  <a:srgbClr val="ffffff"/>
                </a:solidFill>
              </a:uFill>
              <a:latin typeface="Arial"/>
            </a:endParaRPr>
          </a:p>
          <a:p>
            <a:pPr>
              <a:lnSpc>
                <a:spcPct val="100000"/>
              </a:lnSpc>
            </a:pP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Если не пройти валютный контроль за 15 рабочих дней, штраф будет до 5 000 рублей для ИП </a:t>
            </a:r>
            <a:endParaRPr b="0" lang="ru-RU" sz="1800" spc="-1" strike="noStrike">
              <a:solidFill>
                <a:srgbClr val="000000"/>
              </a:solidFill>
              <a:uFill>
                <a:solidFill>
                  <a:srgbClr val="ffffff"/>
                </a:solidFill>
              </a:uFill>
              <a:latin typeface="Arial"/>
            </a:endParaRPr>
          </a:p>
          <a:p>
            <a:pPr>
              <a:lnSpc>
                <a:spcPct val="100000"/>
              </a:lnSpc>
            </a:pPr>
            <a:r>
              <a:rPr b="0" lang="ru-RU" sz="1800" spc="-1" strike="noStrike">
                <a:solidFill>
                  <a:srgbClr val="000000"/>
                </a:solidFill>
                <a:uFill>
                  <a:solidFill>
                    <a:srgbClr val="ffffff"/>
                  </a:solidFill>
                </a:uFill>
                <a:latin typeface="Geometria"/>
              </a:rPr>
              <a:t>и до 50 000 рублей для ООО. </a:t>
            </a:r>
            <a:endParaRPr b="0" lang="ru-RU" sz="1800" spc="-1" strike="noStrike">
              <a:solidFill>
                <a:srgbClr val="000000"/>
              </a:solidFill>
              <a:uFill>
                <a:solidFill>
                  <a:srgbClr val="ffffff"/>
                </a:solidFill>
              </a:uFill>
              <a:latin typeface="Arial"/>
            </a:endParaRPr>
          </a:p>
          <a:p>
            <a:pPr>
              <a:lnSpc>
                <a:spcPct val="100000"/>
              </a:lnSpc>
            </a:pPr>
            <a:endParaRPr b="0" lang="ru-RU" sz="1800" spc="-1" strike="noStrike">
              <a:solidFill>
                <a:srgbClr val="000000"/>
              </a:solidFill>
              <a:uFill>
                <a:solidFill>
                  <a:srgbClr val="ffffff"/>
                </a:solidFill>
              </a:uFill>
              <a:latin typeface="Arial"/>
            </a:endParaRPr>
          </a:p>
        </p:txBody>
      </p:sp>
      <p:sp>
        <p:nvSpPr>
          <p:cNvPr id="134" name="CustomShape 3"/>
          <p:cNvSpPr/>
          <p:nvPr/>
        </p:nvSpPr>
        <p:spPr>
          <a:xfrm>
            <a:off x="614520" y="606600"/>
            <a:ext cx="5718960" cy="118692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Сколько стоят ошибки?</a:t>
            </a:r>
            <a:endParaRPr b="0" lang="ru-RU" sz="3600" spc="-1" strike="noStrike">
              <a:solidFill>
                <a:srgbClr val="000000"/>
              </a:solidFill>
              <a:uFill>
                <a:solidFill>
                  <a:srgbClr val="ffffff"/>
                </a:solidFill>
              </a:uFill>
              <a:latin typeface="Arial"/>
            </a:endParaRPr>
          </a:p>
        </p:txBody>
      </p:sp>
      <p:pic>
        <p:nvPicPr>
          <p:cNvPr id="135" name="Рисунок 7" descr=""/>
          <p:cNvPicPr/>
          <p:nvPr/>
        </p:nvPicPr>
        <p:blipFill>
          <a:blip r:embed="rId1"/>
          <a:stretch/>
        </p:blipFill>
        <p:spPr>
          <a:xfrm>
            <a:off x="6752160" y="1688400"/>
            <a:ext cx="4780800" cy="4891680"/>
          </a:xfrm>
          <a:prstGeom prst="rect">
            <a:avLst/>
          </a:prstGeom>
          <a:ln>
            <a:noFill/>
          </a:ln>
        </p:spPr>
      </p:pic>
      <p:pic>
        <p:nvPicPr>
          <p:cNvPr id="136" name="Рисунок 1" descr=""/>
          <p:cNvPicPr/>
          <p:nvPr/>
        </p:nvPicPr>
        <p:blipFill>
          <a:blip r:embed="rId2"/>
          <a:stretch/>
        </p:blipFill>
        <p:spPr>
          <a:xfrm>
            <a:off x="695160" y="1893600"/>
            <a:ext cx="324720" cy="223560"/>
          </a:xfrm>
          <a:prstGeom prst="rect">
            <a:avLst/>
          </a:prstGeom>
          <a:ln>
            <a:noFill/>
          </a:ln>
        </p:spPr>
      </p:pic>
      <p:pic>
        <p:nvPicPr>
          <p:cNvPr id="137" name="Рисунок 9" descr=""/>
          <p:cNvPicPr/>
          <p:nvPr/>
        </p:nvPicPr>
        <p:blipFill>
          <a:blip r:embed="rId3"/>
          <a:stretch/>
        </p:blipFill>
        <p:spPr>
          <a:xfrm>
            <a:off x="695160" y="2718360"/>
            <a:ext cx="324720" cy="223560"/>
          </a:xfrm>
          <a:prstGeom prst="rect">
            <a:avLst/>
          </a:prstGeom>
          <a:ln>
            <a:noFill/>
          </a:ln>
        </p:spPr>
      </p:pic>
      <p:pic>
        <p:nvPicPr>
          <p:cNvPr id="138" name="Рисунок 10" descr=""/>
          <p:cNvPicPr/>
          <p:nvPr/>
        </p:nvPicPr>
        <p:blipFill>
          <a:blip r:embed="rId4"/>
          <a:stretch/>
        </p:blipFill>
        <p:spPr>
          <a:xfrm>
            <a:off x="695160" y="3769560"/>
            <a:ext cx="324720" cy="2235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601200" y="633240"/>
            <a:ext cx="8769960" cy="639000"/>
          </a:xfrm>
          <a:prstGeom prst="rect">
            <a:avLst/>
          </a:prstGeom>
          <a:noFill/>
          <a:ln>
            <a:noFill/>
          </a:ln>
        </p:spPr>
        <p:style>
          <a:lnRef idx="0"/>
          <a:fillRef idx="0"/>
          <a:effectRef idx="0"/>
          <a:fontRef idx="minor"/>
        </p:style>
        <p:txBody>
          <a:bodyPr lIns="90000" rIns="90000" tIns="45000" bIns="45000"/>
          <a:p>
            <a:pPr>
              <a:lnSpc>
                <a:spcPct val="100000"/>
              </a:lnSpc>
            </a:pPr>
            <a:r>
              <a:rPr b="1" lang="ru-RU" sz="3600" spc="-1" strike="noStrike">
                <a:solidFill>
                  <a:srgbClr val="000000"/>
                </a:solidFill>
                <a:uFill>
                  <a:solidFill>
                    <a:srgbClr val="ffffff"/>
                  </a:solidFill>
                </a:uFill>
                <a:latin typeface="Anglecia Pro Title"/>
              </a:rPr>
              <a:t>Постановка контракта на учёт</a:t>
            </a:r>
            <a:endParaRPr b="0" lang="ru-RU" sz="3600" spc="-1" strike="noStrike">
              <a:solidFill>
                <a:srgbClr val="000000"/>
              </a:solidFill>
              <a:uFill>
                <a:solidFill>
                  <a:srgbClr val="ffffff"/>
                </a:solidFill>
              </a:uFill>
              <a:latin typeface="Arial"/>
            </a:endParaRPr>
          </a:p>
        </p:txBody>
      </p:sp>
      <p:sp>
        <p:nvSpPr>
          <p:cNvPr id="140" name="CustomShape 2"/>
          <p:cNvSpPr/>
          <p:nvPr/>
        </p:nvSpPr>
        <p:spPr>
          <a:xfrm>
            <a:off x="601200" y="1821960"/>
            <a:ext cx="8769960" cy="638280"/>
          </a:xfrm>
          <a:prstGeom prst="rect">
            <a:avLst/>
          </a:prstGeom>
          <a:noFill/>
          <a:ln>
            <a:noFill/>
          </a:ln>
        </p:spPr>
        <p:style>
          <a:lnRef idx="0"/>
          <a:fillRef idx="0"/>
          <a:effectRef idx="0"/>
          <a:fontRef idx="minor"/>
        </p:style>
        <p:txBody>
          <a:bodyPr lIns="90000" rIns="90000" tIns="45000" bIns="45000"/>
          <a:p>
            <a:pPr>
              <a:lnSpc>
                <a:spcPct val="100000"/>
              </a:lnSpc>
            </a:pPr>
            <a:r>
              <a:rPr b="0" lang="ru-RU" sz="1800" spc="-1" strike="noStrike">
                <a:solidFill>
                  <a:srgbClr val="000000"/>
                </a:solidFill>
                <a:uFill>
                  <a:solidFill>
                    <a:srgbClr val="ffffff"/>
                  </a:solidFill>
                </a:uFill>
                <a:latin typeface="Geometria"/>
              </a:rPr>
              <a:t>Если общая сумма платежей по контракту превысила 6 000 000 рублей</a:t>
            </a:r>
            <a:endParaRPr b="0" lang="ru-RU" sz="1800" spc="-1" strike="noStrike">
              <a:solidFill>
                <a:srgbClr val="000000"/>
              </a:solidFill>
              <a:uFill>
                <a:solidFill>
                  <a:srgbClr val="ffffff"/>
                </a:solidFill>
              </a:uFill>
              <a:latin typeface="Arial"/>
            </a:endParaRPr>
          </a:p>
        </p:txBody>
      </p:sp>
      <p:sp>
        <p:nvSpPr>
          <p:cNvPr id="141" name="CustomShape 3"/>
          <p:cNvSpPr/>
          <p:nvPr/>
        </p:nvSpPr>
        <p:spPr>
          <a:xfrm>
            <a:off x="601200" y="2508120"/>
            <a:ext cx="3271320" cy="456120"/>
          </a:xfrm>
          <a:prstGeom prst="rect">
            <a:avLst/>
          </a:prstGeom>
          <a:noFill/>
          <a:ln>
            <a:noFill/>
          </a:ln>
        </p:spPr>
        <p:style>
          <a:lnRef idx="0"/>
          <a:fillRef idx="0"/>
          <a:effectRef idx="0"/>
          <a:fontRef idx="minor"/>
        </p:style>
        <p:txBody>
          <a:bodyPr lIns="90000" rIns="90000" tIns="45000" bIns="45000"/>
          <a:p>
            <a:pPr>
              <a:lnSpc>
                <a:spcPct val="100000"/>
              </a:lnSpc>
            </a:pPr>
            <a:r>
              <a:rPr b="0" lang="ru-RU" sz="2400" spc="-1" strike="noStrike">
                <a:solidFill>
                  <a:srgbClr val="000000"/>
                </a:solidFill>
                <a:uFill>
                  <a:solidFill>
                    <a:srgbClr val="ffffff"/>
                  </a:solidFill>
                </a:uFill>
                <a:latin typeface="Geometria Medium"/>
              </a:rPr>
              <a:t>Что меняется: </a:t>
            </a:r>
            <a:endParaRPr b="0" lang="ru-RU" sz="2400" spc="-1" strike="noStrike">
              <a:solidFill>
                <a:srgbClr val="000000"/>
              </a:solidFill>
              <a:uFill>
                <a:solidFill>
                  <a:srgbClr val="ffffff"/>
                </a:solidFill>
              </a:uFill>
              <a:latin typeface="Arial"/>
            </a:endParaRPr>
          </a:p>
        </p:txBody>
      </p:sp>
      <p:sp>
        <p:nvSpPr>
          <p:cNvPr id="142" name="CustomShape 4"/>
          <p:cNvSpPr/>
          <p:nvPr/>
        </p:nvSpPr>
        <p:spPr>
          <a:xfrm>
            <a:off x="614160" y="3051000"/>
            <a:ext cx="7020360" cy="6231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Только один банк для поступлений</a:t>
            </a:r>
            <a:endParaRPr b="0" lang="ru-RU" sz="1400" spc="-1" strike="noStrike">
              <a:solidFill>
                <a:srgbClr val="000000"/>
              </a:solidFill>
              <a:uFill>
                <a:solidFill>
                  <a:srgbClr val="ffffff"/>
                </a:solidFill>
              </a:uFill>
              <a:latin typeface="Arial"/>
            </a:endParaRPr>
          </a:p>
          <a:p>
            <a:pPr marL="343080" indent="-342720">
              <a:lnSpc>
                <a:spcPct val="150000"/>
              </a:lnSpc>
              <a:buClr>
                <a:srgbClr val="000000"/>
              </a:buClr>
              <a:buFont typeface="Arial"/>
              <a:buChar char="•"/>
            </a:pPr>
            <a:r>
              <a:rPr b="0" lang="ru-RU" sz="1400" spc="-1" strike="noStrike">
                <a:solidFill>
                  <a:srgbClr val="000000"/>
                </a:solidFill>
                <a:uFill>
                  <a:solidFill>
                    <a:srgbClr val="ffffff"/>
                  </a:solidFill>
                </a:uFill>
                <a:latin typeface="Geometria"/>
              </a:rPr>
              <a:t>Справка о подтверждающих документах</a:t>
            </a:r>
            <a:endParaRPr b="0" lang="ru-RU" sz="1400" spc="-1" strike="noStrike">
              <a:solidFill>
                <a:srgbClr val="000000"/>
              </a:solidFill>
              <a:uFill>
                <a:solidFill>
                  <a:srgbClr val="ffffff"/>
                </a:solidFill>
              </a:uFill>
              <a:latin typeface="Arial"/>
            </a:endParaRPr>
          </a:p>
        </p:txBody>
      </p:sp>
      <p:pic>
        <p:nvPicPr>
          <p:cNvPr id="143" name="Рисунок 9" descr=""/>
          <p:cNvPicPr/>
          <p:nvPr/>
        </p:nvPicPr>
        <p:blipFill>
          <a:blip r:embed="rId1"/>
          <a:stretch/>
        </p:blipFill>
        <p:spPr>
          <a:xfrm>
            <a:off x="8665560" y="4079520"/>
            <a:ext cx="2445120" cy="1815120"/>
          </a:xfrm>
          <a:prstGeom prst="rect">
            <a:avLst/>
          </a:prstGeom>
          <a:ln>
            <a:noFill/>
          </a:ln>
        </p:spPr>
      </p:pic>
      <p:pic>
        <p:nvPicPr>
          <p:cNvPr id="144" name="Рисунок 11" descr=""/>
          <p:cNvPicPr/>
          <p:nvPr/>
        </p:nvPicPr>
        <p:blipFill>
          <a:blip r:embed="rId2"/>
          <a:stretch/>
        </p:blipFill>
        <p:spPr>
          <a:xfrm rot="17092800">
            <a:off x="5043960" y="2200680"/>
            <a:ext cx="3672000" cy="37573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595440" y="2404800"/>
            <a:ext cx="5128200" cy="2527560"/>
          </a:xfrm>
          <a:prstGeom prst="rect">
            <a:avLst/>
          </a:prstGeom>
          <a:noFill/>
          <a:ln>
            <a:noFill/>
          </a:ln>
        </p:spPr>
        <p:style>
          <a:lnRef idx="0"/>
          <a:fillRef idx="0"/>
          <a:effectRef idx="0"/>
          <a:fontRef idx="minor"/>
        </p:style>
        <p:txBody>
          <a:bodyPr lIns="90000" rIns="90000" tIns="45000" bIns="45000"/>
          <a:p>
            <a:pPr>
              <a:lnSpc>
                <a:spcPct val="100000"/>
              </a:lnSpc>
            </a:pPr>
            <a:r>
              <a:rPr b="1" lang="ru-RU" sz="4000" spc="-1" strike="noStrike">
                <a:solidFill>
                  <a:srgbClr val="000000"/>
                </a:solidFill>
                <a:uFill>
                  <a:solidFill>
                    <a:srgbClr val="ffffff"/>
                  </a:solidFill>
                </a:uFill>
                <a:latin typeface="Anglecia Pro Title"/>
                <a:ea typeface="ＭＳ Ｐゴシック"/>
              </a:rPr>
              <a:t>Валюту получили,</a:t>
            </a:r>
            <a:endParaRPr b="0" lang="ru-RU" sz="4000" spc="-1" strike="noStrike">
              <a:solidFill>
                <a:srgbClr val="000000"/>
              </a:solidFill>
              <a:uFill>
                <a:solidFill>
                  <a:srgbClr val="ffffff"/>
                </a:solidFill>
              </a:uFill>
              <a:latin typeface="Arial"/>
            </a:endParaRPr>
          </a:p>
          <a:p>
            <a:pPr>
              <a:lnSpc>
                <a:spcPct val="100000"/>
              </a:lnSpc>
            </a:pPr>
            <a:r>
              <a:rPr b="1" lang="ru-RU" sz="4000" spc="-1" strike="noStrike">
                <a:solidFill>
                  <a:srgbClr val="000000"/>
                </a:solidFill>
                <a:uFill>
                  <a:solidFill>
                    <a:srgbClr val="ffffff"/>
                  </a:solidFill>
                </a:uFill>
                <a:latin typeface="Anglecia Pro Title"/>
                <a:ea typeface="ＭＳ Ｐゴシック"/>
              </a:rPr>
              <a:t>что с ней делать? </a:t>
            </a:r>
            <a:endParaRPr b="0" lang="ru-RU" sz="4000" spc="-1" strike="noStrike">
              <a:solidFill>
                <a:srgbClr val="000000"/>
              </a:solidFill>
              <a:uFill>
                <a:solidFill>
                  <a:srgbClr val="ffffff"/>
                </a:solidFill>
              </a:uFill>
              <a:latin typeface="Arial"/>
            </a:endParaRPr>
          </a:p>
        </p:txBody>
      </p:sp>
      <p:pic>
        <p:nvPicPr>
          <p:cNvPr id="146" name="Рисунок 3" descr=""/>
          <p:cNvPicPr/>
          <p:nvPr/>
        </p:nvPicPr>
        <p:blipFill>
          <a:blip r:embed="rId1"/>
          <a:stretch/>
        </p:blipFill>
        <p:spPr>
          <a:xfrm>
            <a:off x="6095880" y="1509480"/>
            <a:ext cx="5797800" cy="40550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5853</TotalTime>
  <Application>LibreOffice/5.2.7.2$Linux_X86_64 LibreOffice_project/20m0$Build-2</Application>
  <Words>809</Words>
  <Paragraphs>136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2017-03-13T11:01:39Z</dcterms:created>
  <dc:creator>Tochka</dc:creator>
  <dc:description/>
  <dc:language>ru-RU</dc:language>
  <cp:lastModifiedBy/>
  <dcterms:modified xsi:type="dcterms:W3CDTF">2019-08-15T13:04:47Z</dcterms:modified>
  <cp:revision>250</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Широкоэкранный</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